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72" r:id="rId2"/>
    <p:sldId id="308" r:id="rId3"/>
    <p:sldId id="317" r:id="rId4"/>
    <p:sldId id="318" r:id="rId5"/>
    <p:sldId id="319" r:id="rId6"/>
    <p:sldId id="320" r:id="rId7"/>
    <p:sldId id="309" r:id="rId8"/>
    <p:sldId id="310" r:id="rId9"/>
    <p:sldId id="354" r:id="rId10"/>
    <p:sldId id="312" r:id="rId11"/>
    <p:sldId id="314" r:id="rId12"/>
    <p:sldId id="315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2" r:id="rId24"/>
    <p:sldId id="333" r:id="rId25"/>
    <p:sldId id="331" r:id="rId26"/>
    <p:sldId id="334" r:id="rId27"/>
    <p:sldId id="335" r:id="rId28"/>
    <p:sldId id="338" r:id="rId29"/>
    <p:sldId id="336" r:id="rId30"/>
    <p:sldId id="289" r:id="rId31"/>
    <p:sldId id="285" r:id="rId32"/>
    <p:sldId id="275" r:id="rId33"/>
    <p:sldId id="263" r:id="rId34"/>
    <p:sldId id="273" r:id="rId35"/>
    <p:sldId id="277" r:id="rId36"/>
    <p:sldId id="274" r:id="rId37"/>
    <p:sldId id="301" r:id="rId38"/>
    <p:sldId id="280" r:id="rId39"/>
    <p:sldId id="302" r:id="rId40"/>
    <p:sldId id="316" r:id="rId41"/>
    <p:sldId id="337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5" r:id="rId57"/>
    <p:sldId id="356" r:id="rId58"/>
    <p:sldId id="259" r:id="rId59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orient="horz" pos="4085">
          <p15:clr>
            <a:srgbClr val="A4A3A4"/>
          </p15:clr>
        </p15:guide>
        <p15:guide id="6" pos="339">
          <p15:clr>
            <a:srgbClr val="A4A3A4"/>
          </p15:clr>
        </p15:guide>
        <p15:guide id="7" pos="563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Coleman" initials="SC" lastIdx="9" clrIdx="0">
    <p:extLst>
      <p:ext uri="{19B8F6BF-5375-455C-9EA6-DF929625EA0E}">
        <p15:presenceInfo xmlns:p15="http://schemas.microsoft.com/office/powerpoint/2012/main" userId="605e809b0b2efb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233"/>
    <a:srgbClr val="F92CEE"/>
    <a:srgbClr val="3F9C35"/>
    <a:srgbClr val="FFFFFF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536" y="84"/>
      </p:cViewPr>
      <p:guideLst>
        <p:guide orient="horz" pos="1219"/>
        <p:guide orient="horz" pos="147"/>
        <p:guide orient="horz"/>
        <p:guide orient="horz" pos="3756"/>
        <p:guide orient="horz" pos="4085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5:46:29.996" idx="3">
    <p:pos x="10" y="10"/>
    <p:text>PAR = photosynthetically active radiation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6:18:44.100" idx="5">
    <p:pos x="10" y="10"/>
    <p:text>Ac = Rubisco activity limited net photosynthesis
Aj = Electron transport rate limited net photosynthesis</p:text>
    <p:extLst>
      <p:ext uri="{C676402C-5697-4E1C-873F-D02D1690AC5C}">
        <p15:threadingInfo xmlns:p15="http://schemas.microsoft.com/office/powerpoint/2012/main" timeZoneBias="-60"/>
      </p:ext>
    </p:extLst>
  </p:cm>
  <p:cm authorId="1" dt="2019-01-30T16:20:06.676" idx="6">
    <p:pos x="146" y="146"/>
    <p:text>Vcmax = the maximum rate of Rubisco activity-limited carboxylation</p:text>
    <p:extLst>
      <p:ext uri="{C676402C-5697-4E1C-873F-D02D1690AC5C}">
        <p15:threadingInfo xmlns:p15="http://schemas.microsoft.com/office/powerpoint/2012/main" timeZoneBias="-60"/>
      </p:ext>
    </p:extLst>
  </p:cm>
  <p:cm authorId="1" dt="2019-01-30T16:20:33.911" idx="7">
    <p:pos x="282" y="282"/>
    <p:text>Gamma_star = Cc based CO2 compensation point in the absence of Rd</p:text>
    <p:extLst>
      <p:ext uri="{C676402C-5697-4E1C-873F-D02D1690AC5C}">
        <p15:threadingInfo xmlns:p15="http://schemas.microsoft.com/office/powerpoint/2012/main" timeZoneBias="-60"/>
      </p:ext>
    </p:extLst>
  </p:cm>
  <p:cm authorId="1" dt="2019-01-30T16:21:06.225" idx="8">
    <p:pos x="418" y="418"/>
    <p:text>J = electron transport rate through PSII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6:18:44.100" idx="5">
    <p:pos x="10" y="10"/>
    <p:text>Ac = Rubisco activity limited net photosynthesis
Aj = Electron transport rate limited net photosynthesis</p:text>
    <p:extLst>
      <p:ext uri="{C676402C-5697-4E1C-873F-D02D1690AC5C}">
        <p15:threadingInfo xmlns:p15="http://schemas.microsoft.com/office/powerpoint/2012/main" timeZoneBias="-60"/>
      </p:ext>
    </p:extLst>
  </p:cm>
  <p:cm authorId="1" dt="2019-01-30T16:20:06.676" idx="6">
    <p:pos x="146" y="146"/>
    <p:text>Vcmax = the maximum rate of Rubisco activity-limited carboxylation</p:text>
    <p:extLst>
      <p:ext uri="{C676402C-5697-4E1C-873F-D02D1690AC5C}">
        <p15:threadingInfo xmlns:p15="http://schemas.microsoft.com/office/powerpoint/2012/main" timeZoneBias="-60"/>
      </p:ext>
    </p:extLst>
  </p:cm>
  <p:cm authorId="1" dt="2019-01-30T16:20:33.911" idx="7">
    <p:pos x="282" y="282"/>
    <p:text>Gamma_star = Cc based CO2 compensation point in the absence of Rd</p:text>
    <p:extLst>
      <p:ext uri="{C676402C-5697-4E1C-873F-D02D1690AC5C}">
        <p15:threadingInfo xmlns:p15="http://schemas.microsoft.com/office/powerpoint/2012/main" timeZoneBias="-60"/>
      </p:ext>
    </p:extLst>
  </p:cm>
  <p:cm authorId="1" dt="2019-01-30T16:21:06.225" idx="8">
    <p:pos x="418" y="418"/>
    <p:text>J = electron transport rate through PSII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5:42:56.742" idx="1">
    <p:pos x="10" y="10"/>
    <p:text>Ac is the Rubisco activity limited net photsynthesis rate</p:text>
    <p:extLst>
      <p:ext uri="{C676402C-5697-4E1C-873F-D02D1690AC5C}">
        <p15:threadingInfo xmlns:p15="http://schemas.microsoft.com/office/powerpoint/2012/main" timeZoneBias="-60"/>
      </p:ext>
    </p:extLst>
  </p:cm>
  <p:cm authorId="1" dt="2019-01-30T15:43:19.919" idx="2">
    <p:pos x="146" y="146"/>
    <p:text>Aj is the Electron transport limited net photosynthesis rate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7:14:07.239" idx="9">
    <p:pos x="2106" y="2286"/>
    <p:text>Mention roxygen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</a:t>
            </a:r>
            <a:r>
              <a:rPr lang="en-GB" baseline="0" dirty="0"/>
              <a:t> name is Rachel Schipper, and </a:t>
            </a:r>
            <a:r>
              <a:rPr lang="en-GB" dirty="0"/>
              <a:t>I would like</a:t>
            </a:r>
            <a:r>
              <a:rPr lang="en-GB" baseline="0" dirty="0"/>
              <a:t> to tell you a story with 2 sides. It the a story about light and leaves, both driving factors behinds plant growth. Nowadays, we give a lot of extra light to our plants in greenhouses. But are we really doing this right?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6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Ac = Rubisco activity limited net photosynthesis</a:t>
            </a:r>
          </a:p>
          <a:p>
            <a:r>
              <a:rPr lang="en-IE" dirty="0" err="1"/>
              <a:t>Aj</a:t>
            </a:r>
            <a:r>
              <a:rPr lang="en-IE" dirty="0"/>
              <a:t> = Electron transport rate limited net photosynthesis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28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Ac = Rubisco activity limited net photosynthesis</a:t>
            </a:r>
          </a:p>
          <a:p>
            <a:r>
              <a:rPr lang="en-IE" dirty="0" err="1"/>
              <a:t>Aj</a:t>
            </a:r>
            <a:r>
              <a:rPr lang="en-IE" dirty="0"/>
              <a:t> = Electron transport rate limited net photosynthesis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increase</a:t>
            </a:r>
            <a:r>
              <a:rPr lang="en-GB" baseline="0" dirty="0"/>
              <a:t> absorption of light, we need to create a more homogenous gradient of light through the canopy. Interlighting can help achieving this, by having an light source inside the canopy.</a:t>
            </a:r>
          </a:p>
          <a:p>
            <a:endParaRPr lang="en-GB" baseline="0" dirty="0"/>
          </a:p>
          <a:p>
            <a:r>
              <a:rPr lang="en-GB" baseline="0" dirty="0"/>
              <a:t>When leaves are illuminated not only from the top, but also from the side, the proportion of light received by the lower side of the leaf, increases.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76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20432" y="6370465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2601397" y="1070313"/>
            <a:ext cx="6355371" cy="2945938"/>
          </a:xfrm>
        </p:spPr>
        <p:txBody>
          <a:bodyPr/>
          <a:lstStyle/>
          <a:p>
            <a:pPr algn="r"/>
            <a:r>
              <a:rPr lang="en-GB" sz="2800" b="1" dirty="0">
                <a:latin typeface="Nirmala UI" panose="020B0502040204020203" pitchFamily="34" charset="0"/>
                <a:cs typeface="Nirmala UI" panose="020B0502040204020203" pitchFamily="34" charset="0"/>
              </a:rPr>
              <a:t>Stephen Coleman</a:t>
            </a:r>
          </a:p>
          <a:p>
            <a:pPr algn="r"/>
            <a:r>
              <a:rPr lang="en-GB" sz="2800" b="1" dirty="0">
                <a:latin typeface="Nirmala UI" panose="020B0502040204020203" pitchFamily="34" charset="0"/>
                <a:cs typeface="Nirmala UI" panose="020B0502040204020203" pitchFamily="34" charset="0"/>
              </a:rPr>
              <a:t>Gerrit </a:t>
            </a:r>
            <a:r>
              <a:rPr lang="en-GB" sz="2800" b="1" dirty="0" err="1">
                <a:latin typeface="Nirmala UI" panose="020B0502040204020203" pitchFamily="34" charset="0"/>
                <a:cs typeface="Nirmala UI" panose="020B0502040204020203" pitchFamily="34" charset="0"/>
              </a:rPr>
              <a:t>Gort</a:t>
            </a:r>
            <a:endParaRPr lang="en-GB" sz="2800" b="1" dirty="0"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r"/>
            <a:r>
              <a:rPr lang="en-GB" sz="2800" b="1" dirty="0">
                <a:latin typeface="Nirmala UI" panose="020B0502040204020203" pitchFamily="34" charset="0"/>
                <a:cs typeface="Nirmala UI" panose="020B0502040204020203" pitchFamily="34" charset="0"/>
              </a:rPr>
              <a:t>Elias Kaiser</a:t>
            </a:r>
          </a:p>
          <a:p>
            <a:pPr algn="r"/>
            <a:r>
              <a:rPr lang="en-GB" sz="2800" b="1" dirty="0">
                <a:latin typeface="Nirmala UI" panose="020B0502040204020203" pitchFamily="34" charset="0"/>
                <a:cs typeface="Nirmala UI" panose="020B0502040204020203" pitchFamily="34" charset="0"/>
              </a:rPr>
              <a:t>Rachel Schipper</a:t>
            </a:r>
          </a:p>
          <a:p>
            <a:pPr algn="r"/>
            <a:r>
              <a:rPr lang="en-GB" sz="2800" b="1" dirty="0">
                <a:latin typeface="Nirmala UI" panose="020B0502040204020203" pitchFamily="34" charset="0"/>
                <a:cs typeface="Nirmala UI" panose="020B0502040204020203" pitchFamily="34" charset="0"/>
              </a:rPr>
              <a:t>Anne </a:t>
            </a:r>
            <a:r>
              <a:rPr lang="en-GB" sz="2800" b="1" dirty="0" err="1">
                <a:latin typeface="Nirmala UI" panose="020B0502040204020203" pitchFamily="34" charset="0"/>
                <a:cs typeface="Nirmala UI" panose="020B0502040204020203" pitchFamily="34" charset="0"/>
              </a:rPr>
              <a:t>Elings</a:t>
            </a:r>
            <a:endParaRPr lang="en-GB" sz="2800" b="1" dirty="0"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n-GB" sz="1800" i="1" dirty="0"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</a:p>
        </p:txBody>
      </p:sp>
      <p:pic>
        <p:nvPicPr>
          <p:cNvPr id="35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2" b="16892"/>
          <a:stretch>
            <a:fillRect/>
          </a:stretch>
        </p:blipFill>
        <p:spPr bwMode="auto">
          <a:xfrm>
            <a:off x="3278538" y="3307559"/>
            <a:ext cx="2647950" cy="2647950"/>
          </a:xfrm>
          <a:prstGeom prst="ellipse">
            <a:avLst/>
          </a:prstGeom>
          <a:solidFill>
            <a:srgbClr val="D5D2CA"/>
          </a:solidFill>
          <a:ln w="19050">
            <a:solidFill>
              <a:schemeClr val="tx1">
                <a:lumMod val="50000"/>
              </a:schemeClr>
            </a:solidFill>
            <a:prstDash val="solid"/>
            <a:miter lim="800000"/>
            <a:headEnd/>
            <a:tailEnd/>
          </a:ln>
          <a:extLst/>
        </p:spPr>
      </p:pic>
      <p:pic>
        <p:nvPicPr>
          <p:cNvPr id="36" name="Picture Placeholder 8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21889"/>
          <a:stretch>
            <a:fillRect/>
          </a:stretch>
        </p:blipFill>
        <p:spPr bwMode="auto">
          <a:xfrm>
            <a:off x="4872701" y="3307559"/>
            <a:ext cx="2647950" cy="2647950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tx1">
                <a:lumMod val="50000"/>
              </a:schemeClr>
            </a:solidFill>
            <a:prstDash val="solid"/>
            <a:miter lim="800000"/>
            <a:headEnd/>
            <a:tailEnd/>
          </a:ln>
          <a:extLst/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40125"/>
          </a:xfrm>
        </p:spPr>
        <p:txBody>
          <a:bodyPr/>
          <a:lstStyle/>
          <a:p>
            <a:pPr algn="ctr"/>
            <a:r>
              <a:rPr lang="en-GB" sz="4000" b="1" kern="2000" spc="150" dirty="0">
                <a:latin typeface="Nirmala UI" panose="020B0502040204020203" pitchFamily="34" charset="0"/>
                <a:cs typeface="Nirmala UI" panose="020B0502040204020203" pitchFamily="34" charset="0"/>
              </a:rPr>
              <a:t>Colloquium MSc student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5F89D02-ABAB-4B60-9B4F-9D0EEB91BB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18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70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D0DD-79E2-4941-AF09-5C3C125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FvCB</a:t>
            </a:r>
            <a:r>
              <a:rPr lang="en-IE" dirty="0"/>
              <a:t>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EC9FE-A647-44B4-828A-5C52EF185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How many parameters do we have to estimate?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60947-F403-440B-B22A-EF7FA5879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43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D0DD-79E2-4941-AF09-5C3C125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FvCB</a:t>
            </a:r>
            <a:r>
              <a:rPr lang="en-IE" dirty="0"/>
              <a:t> (vi)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EC9FE-A647-44B4-828A-5C52EF185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200" y="1399312"/>
            <a:ext cx="8521188" cy="4089600"/>
          </a:xfrm>
        </p:spPr>
        <p:txBody>
          <a:bodyPr/>
          <a:lstStyle/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60947-F403-440B-B22A-EF7FA5879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198F-1D56-47F0-828E-03203EAC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8" y="2674840"/>
            <a:ext cx="5357923" cy="1243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171F8-451A-4AB8-AD73-67D657ED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4" y="1899375"/>
            <a:ext cx="2731460" cy="6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C1B65-3BBF-4A1F-816B-479634A06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713" y="4212839"/>
            <a:ext cx="3564454" cy="10812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B4E317-1074-4387-8AB1-95464531F656}"/>
              </a:ext>
            </a:extLst>
          </p:cNvPr>
          <p:cNvSpPr/>
          <p:nvPr/>
        </p:nvSpPr>
        <p:spPr>
          <a:xfrm>
            <a:off x="3459127" y="3342167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EBBEC6-798C-449A-AAC3-7858E8B521B4}"/>
              </a:ext>
            </a:extLst>
          </p:cNvPr>
          <p:cNvSpPr/>
          <p:nvPr/>
        </p:nvSpPr>
        <p:spPr>
          <a:xfrm>
            <a:off x="4713771" y="2853067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8F9677-B3F3-41B0-87FC-AC65F21129E8}"/>
              </a:ext>
            </a:extLst>
          </p:cNvPr>
          <p:cNvSpPr/>
          <p:nvPr/>
        </p:nvSpPr>
        <p:spPr>
          <a:xfrm>
            <a:off x="5351730" y="2853062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1C6444-9B90-4C9F-8CA4-B9D091E704A5}"/>
              </a:ext>
            </a:extLst>
          </p:cNvPr>
          <p:cNvSpPr/>
          <p:nvPr/>
        </p:nvSpPr>
        <p:spPr>
          <a:xfrm>
            <a:off x="7021050" y="3076351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45F68E-4952-4CB9-B58B-0AF2708D2BE7}"/>
              </a:ext>
            </a:extLst>
          </p:cNvPr>
          <p:cNvSpPr/>
          <p:nvPr/>
        </p:nvSpPr>
        <p:spPr>
          <a:xfrm>
            <a:off x="4306883" y="4352263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78D90E-FB71-42A7-BB43-595D9152ADAD}"/>
              </a:ext>
            </a:extLst>
          </p:cNvPr>
          <p:cNvSpPr/>
          <p:nvPr/>
        </p:nvSpPr>
        <p:spPr>
          <a:xfrm>
            <a:off x="4006712" y="2856338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8A6374-15B2-492B-9206-BE82B1AFA4D9}"/>
              </a:ext>
            </a:extLst>
          </p:cNvPr>
          <p:cNvSpPr/>
          <p:nvPr/>
        </p:nvSpPr>
        <p:spPr>
          <a:xfrm>
            <a:off x="4783550" y="4357579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4D2FB6-90F8-45A6-9210-4DB15CB69C37}"/>
              </a:ext>
            </a:extLst>
          </p:cNvPr>
          <p:cNvSpPr/>
          <p:nvPr/>
        </p:nvSpPr>
        <p:spPr>
          <a:xfrm>
            <a:off x="3551586" y="4296118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E8C04-2292-4654-8529-114BD3454AFC}"/>
              </a:ext>
            </a:extLst>
          </p:cNvPr>
          <p:cNvSpPr/>
          <p:nvPr/>
        </p:nvSpPr>
        <p:spPr>
          <a:xfrm>
            <a:off x="3691239" y="4819912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46F271-4FEF-4123-A5EA-1E2D83D0B7D3}"/>
              </a:ext>
            </a:extLst>
          </p:cNvPr>
          <p:cNvSpPr/>
          <p:nvPr/>
        </p:nvSpPr>
        <p:spPr>
          <a:xfrm>
            <a:off x="4593710" y="4819912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50C33A-BE8D-4D19-AA52-637143E8702C}"/>
              </a:ext>
            </a:extLst>
          </p:cNvPr>
          <p:cNvSpPr/>
          <p:nvPr/>
        </p:nvSpPr>
        <p:spPr>
          <a:xfrm>
            <a:off x="5477420" y="4570047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C88A0-62B7-4FC5-9497-95BEE5C1E18E}"/>
              </a:ext>
            </a:extLst>
          </p:cNvPr>
          <p:cNvCxnSpPr>
            <a:cxnSpLocks/>
          </p:cNvCxnSpPr>
          <p:nvPr/>
        </p:nvCxnSpPr>
        <p:spPr>
          <a:xfrm>
            <a:off x="5029200" y="3352792"/>
            <a:ext cx="2438400" cy="16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7CED72-AC70-4069-A274-BFDD89A1BB0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065181" y="3592032"/>
            <a:ext cx="3402419" cy="14123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4EFFFB-E2D5-4444-93E1-005F0C810547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7324077" y="3576081"/>
            <a:ext cx="143523" cy="1428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15AC70-C14A-42B7-A191-D6F8F08A4B8F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654757" y="3352792"/>
            <a:ext cx="1812843" cy="16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804D8F-303A-4E4B-BD42-72C15C982719}"/>
              </a:ext>
            </a:extLst>
          </p:cNvPr>
          <p:cNvCxnSpPr>
            <a:cxnSpLocks/>
          </p:cNvCxnSpPr>
          <p:nvPr/>
        </p:nvCxnSpPr>
        <p:spPr>
          <a:xfrm>
            <a:off x="5389604" y="4607444"/>
            <a:ext cx="2077996" cy="396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545DA96-326E-4795-9DE1-BCB8724D17CD}"/>
              </a:ext>
            </a:extLst>
          </p:cNvPr>
          <p:cNvSpPr/>
          <p:nvPr/>
        </p:nvSpPr>
        <p:spPr>
          <a:xfrm>
            <a:off x="6677247" y="5004393"/>
            <a:ext cx="2289946" cy="1366072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6CE59-44CF-4CF8-B8AA-972D83F422D2}"/>
              </a:ext>
            </a:extLst>
          </p:cNvPr>
          <p:cNvSpPr txBox="1"/>
          <p:nvPr/>
        </p:nvSpPr>
        <p:spPr>
          <a:xfrm>
            <a:off x="6675947" y="5504118"/>
            <a:ext cx="2289946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5 different parameters.</a:t>
            </a:r>
          </a:p>
        </p:txBody>
      </p:sp>
    </p:spTree>
    <p:extLst>
      <p:ext uri="{BB962C8B-B14F-4D97-AF65-F5344CB8AC3E}">
        <p14:creationId xmlns:p14="http://schemas.microsoft.com/office/powerpoint/2010/main" val="46771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AB02-DFD1-4E53-99FB-D96A81CC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EBE0F3-6F12-4581-902C-F0BE5463160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3250" y="1384199"/>
                <a:ext cx="8521188" cy="4454625"/>
              </a:xfrm>
            </p:spPr>
            <p:txBody>
              <a:bodyPr/>
              <a:lstStyle/>
              <a:p>
                <a:r>
                  <a:rPr lang="en-IE" dirty="0"/>
                  <a:t>What data do we have to estimate these?</a:t>
                </a:r>
              </a:p>
              <a:p>
                <a:endParaRPr lang="en-IE" dirty="0"/>
              </a:p>
              <a:p>
                <a:r>
                  <a:rPr lang="en-IE" dirty="0"/>
                  <a:t>We can measure: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E" dirty="0"/>
                  <a:t> the net photosynthesis rate;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/>
                  <a:t> the intercellular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dirty="0"/>
                  <a:t> partial pressure;</a:t>
                </a:r>
              </a:p>
              <a:p>
                <a:pPr lvl="1"/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𝑃𝑆𝐼𝐼</m:t>
                        </m:r>
                      </m:sub>
                    </m:sSub>
                  </m:oMath>
                </a14:m>
                <a:r>
                  <a:rPr lang="en-IE" dirty="0"/>
                  <a:t> the quantum efficiency of photosystem II (PSII);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IE" dirty="0"/>
                  <a:t> the partial pressure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dirty="0"/>
                  <a:t>the plants are grown in;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E" dirty="0"/>
                  <a:t> the temperature the plants are grown at;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𝑃𝐴𝑅</m:t>
                    </m:r>
                  </m:oMath>
                </a14:m>
                <a:r>
                  <a:rPr lang="en-IE" b="1" dirty="0"/>
                  <a:t> </a:t>
                </a:r>
                <a:r>
                  <a:rPr lang="en-IE" dirty="0"/>
                  <a:t>the photosynthetically active radiation.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EBE0F3-6F12-4581-902C-F0BE54631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3250" y="1384199"/>
                <a:ext cx="8521188" cy="4454625"/>
              </a:xfrm>
              <a:blipFill>
                <a:blip r:embed="rId2"/>
                <a:stretch>
                  <a:fillRect l="-1574" t="-3557" b="-82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761A-C526-40B3-BAC1-4F8234B6AB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8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2CF4-4CB5-427B-ACFF-8A8DC740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Initial 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D92C8-33F5-491D-A7BD-1671B78BD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We have a number of measurements.</a:t>
            </a:r>
          </a:p>
          <a:p>
            <a:endParaRPr lang="en-IE" dirty="0"/>
          </a:p>
          <a:p>
            <a:r>
              <a:rPr lang="en-IE" dirty="0"/>
              <a:t>Most are not in our final model.</a:t>
            </a:r>
          </a:p>
          <a:p>
            <a:endParaRPr lang="en-IE" dirty="0"/>
          </a:p>
          <a:p>
            <a:r>
              <a:rPr lang="en-IE" dirty="0"/>
              <a:t>How to get there?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67C3B-D30B-4FF7-9842-7FC8FA368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13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A0A6610-8BC3-4FFC-A964-2EA261DCA3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489302"/>
                  </p:ext>
                </p:extLst>
              </p:nvPr>
            </p:nvGraphicFramePr>
            <p:xfrm>
              <a:off x="5319444" y="2501900"/>
              <a:ext cx="3403356" cy="25958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I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A0A6610-8BC3-4FFC-A964-2EA261DCA3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489302"/>
                  </p:ext>
                </p:extLst>
              </p:nvPr>
            </p:nvGraphicFramePr>
            <p:xfrm>
              <a:off x="5319444" y="2501900"/>
              <a:ext cx="3403356" cy="25958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831" t="-108197" r="-704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1040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831" t="-208197" r="-704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10400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831" t="-308197" r="-704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831" t="-408197" r="-704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831" t="-508197" r="-704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7062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ABBB-96BE-41A1-A01B-A2C4FF80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6CEAB4-6F5C-4861-A63D-A2E9651AFF1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Follow pipeline from Qian et al.</a:t>
                </a:r>
              </a:p>
              <a:p>
                <a:endParaRPr lang="en-IE" dirty="0"/>
              </a:p>
              <a:p>
                <a:r>
                  <a:rPr lang="en-IE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IE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E" dirty="0"/>
                  <a:t>.</a:t>
                </a:r>
              </a:p>
              <a:p>
                <a:endParaRPr lang="en-IE" dirty="0"/>
              </a:p>
              <a:p>
                <a:r>
                  <a:rPr lang="en-IE" dirty="0"/>
                  <a:t>Use non-rectangular hyperbola to estimate J: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6CEAB4-6F5C-4861-A63D-A2E9651AF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38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5D8FF-D8DA-4E6A-BA52-EC0B8B865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AE308-F6D7-4903-AF56-5EC6E647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81" y="4376007"/>
            <a:ext cx="6067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0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CDC7-242D-4A05-BA1D-D159EF77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D56114-05C5-410E-A057-C59543DEA32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So…we have a bunch of new parameters to describe J.</a:t>
                </a:r>
              </a:p>
              <a:p>
                <a:endParaRPr lang="en-IE" dirty="0"/>
              </a:p>
              <a:p>
                <a:r>
                  <a:rPr lang="en-IE" dirty="0"/>
                  <a:t>We now have to estimate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b="0" dirty="0"/>
                  <a:t>.</a:t>
                </a:r>
              </a:p>
              <a:p>
                <a:endParaRPr lang="en-IE" b="0" dirty="0"/>
              </a:p>
              <a:p>
                <a:r>
                  <a:rPr lang="en-IE" dirty="0"/>
                  <a:t>And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b="0" dirty="0"/>
                  <a:t>? </a:t>
                </a:r>
              </a:p>
              <a:p>
                <a:endParaRPr lang="en-I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D56114-05C5-410E-A057-C59543DEA3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38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9111A-216C-4236-85D7-0EB2D15BAF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07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8C89-751C-4F4B-8F31-894BB84A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548329-DB91-48B0-8D6A-ED075744D76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dirty="0"/>
                  <a:t> is a correction to the measured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𝑃𝐴𝑅</m:t>
                    </m:r>
                  </m:oMath>
                </a14:m>
                <a:r>
                  <a:rPr lang="en-IE" dirty="0"/>
                  <a:t>.</a:t>
                </a:r>
              </a:p>
              <a:p>
                <a:endParaRPr lang="en-I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𝑃𝐴𝑅</m:t>
                      </m:r>
                    </m:oMath>
                  </m:oMathPara>
                </a14:m>
                <a:endParaRPr lang="en-IE" b="0" dirty="0"/>
              </a:p>
              <a:p>
                <a:r>
                  <a:rPr lang="en-IE" dirty="0"/>
                  <a:t>What is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E" dirty="0"/>
                  <a:t>?</a:t>
                </a:r>
              </a:p>
              <a:p>
                <a:endParaRPr lang="en-IE" dirty="0"/>
              </a:p>
              <a:p>
                <a:r>
                  <a:rPr lang="en-IE" dirty="0"/>
                  <a:t>Another parameter.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548329-DB91-48B0-8D6A-ED075744D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402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E1FFD-9CC8-484D-994D-08A31257F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16</a:t>
            </a:fld>
            <a:endParaRPr lang="en-GB" dirty="0"/>
          </a:p>
        </p:txBody>
      </p:sp>
      <p:pic>
        <p:nvPicPr>
          <p:cNvPr id="1026" name="Picture 2" descr="Image result for light shining on plant">
            <a:extLst>
              <a:ext uri="{FF2B5EF4-FFF2-40B4-BE49-F238E27FC236}">
                <a16:creationId xmlns:a16="http://schemas.microsoft.com/office/drawing/2014/main" id="{D58B76E0-12E2-462D-8627-7F06BDA5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24" y="3429000"/>
            <a:ext cx="4670908" cy="26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53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DF3F-7FF1-4400-9DA5-67FEF6AF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54CA3-5530-4D5F-B72F-CF70F0D8F0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17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DD9C63F-2B46-4112-B955-2557FA180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544443"/>
                  </p:ext>
                </p:extLst>
              </p:nvPr>
            </p:nvGraphicFramePr>
            <p:xfrm>
              <a:off x="3011362" y="2131060"/>
              <a:ext cx="3403356" cy="25958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DD9C63F-2B46-4112-B955-2557FA180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544443"/>
                  </p:ext>
                </p:extLst>
              </p:nvPr>
            </p:nvGraphicFramePr>
            <p:xfrm>
              <a:off x="3011362" y="2131060"/>
              <a:ext cx="3403356" cy="25958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108197" r="-702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10436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208197" r="-702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10436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308197" r="-70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408197" r="-70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508197" r="-70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608197" r="-7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990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7051-55F0-4551-AFC2-AC2C4285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 (v)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59BE6-870C-4624-9B2F-EEBE2B0287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Combine data for a light response curve (LRC) with data for an ACI curve.</a:t>
            </a:r>
          </a:p>
          <a:p>
            <a:endParaRPr lang="en-IE" dirty="0"/>
          </a:p>
          <a:p>
            <a:r>
              <a:rPr lang="en-IE" dirty="0"/>
              <a:t>Use NLME in R with </a:t>
            </a:r>
            <a:r>
              <a:rPr lang="en-IE" dirty="0" err="1"/>
              <a:t>FvCB</a:t>
            </a:r>
            <a:r>
              <a:rPr lang="en-IE" dirty="0"/>
              <a:t> as the input function.</a:t>
            </a:r>
          </a:p>
          <a:p>
            <a:endParaRPr lang="en-IE" dirty="0"/>
          </a:p>
          <a:p>
            <a:r>
              <a:rPr lang="en-IE" dirty="0"/>
              <a:t>Estimate parameters.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A5F0-EF15-4717-A65A-C11284282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27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C5F7-6B62-4692-A3B2-541DFC12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 (vi)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D0AAA-D59C-4D61-A513-B0C8C07A32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This works with Qian’s datasets trying different starting values for our 6 parameters and different control values and covariance structures.</a:t>
            </a:r>
          </a:p>
          <a:p>
            <a:endParaRPr lang="en-IE" dirty="0"/>
          </a:p>
          <a:p>
            <a:r>
              <a:rPr lang="en-IE" dirty="0"/>
              <a:t>Problem:</a:t>
            </a:r>
          </a:p>
          <a:p>
            <a:pPr lvl="1"/>
            <a:r>
              <a:rPr lang="en-IE" dirty="0"/>
              <a:t>How to generalise this to a package?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E65C-D0AE-4CC8-B8A2-2D2D5ECD1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40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5927-FC5B-4D0E-8D04-DA7848C7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Initial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D493B-0F89-431F-B321-A840168BE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Describe photosynthetic parameters using non-linear mixed effects models.</a:t>
            </a:r>
          </a:p>
          <a:p>
            <a:endParaRPr lang="en-IE" dirty="0"/>
          </a:p>
          <a:p>
            <a:r>
              <a:rPr lang="en-IE" dirty="0"/>
              <a:t>Inspired by Qian et al. [1]</a:t>
            </a:r>
          </a:p>
          <a:p>
            <a:endParaRPr lang="en-IE" dirty="0"/>
          </a:p>
          <a:p>
            <a:r>
              <a:rPr lang="en-IE" dirty="0"/>
              <a:t>Use the Farquhar-van </a:t>
            </a:r>
            <a:r>
              <a:rPr lang="en-IE" dirty="0" err="1"/>
              <a:t>Caemmerer</a:t>
            </a:r>
            <a:r>
              <a:rPr lang="en-IE" dirty="0"/>
              <a:t>–Berry (</a:t>
            </a:r>
            <a:r>
              <a:rPr lang="en-IE" dirty="0" err="1"/>
              <a:t>FvCB</a:t>
            </a:r>
            <a:r>
              <a:rPr lang="en-IE" dirty="0"/>
              <a:t>) model.</a:t>
            </a:r>
          </a:p>
          <a:p>
            <a:endParaRPr lang="en-IE" dirty="0"/>
          </a:p>
          <a:p>
            <a:r>
              <a:rPr lang="en-IE" dirty="0"/>
              <a:t>Build an R package to handle this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580B0-09F6-4258-9BAB-CD335B2CA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73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09CF-AEE8-43DE-A23A-EF6829C6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Interlude on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D355-4A3A-4738-8859-8FDEB3860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/>
          <a:p>
            <a:r>
              <a:rPr lang="en-IE" dirty="0" err="1"/>
              <a:t>Rstudio</a:t>
            </a:r>
            <a:r>
              <a:rPr lang="en-IE" dirty="0"/>
              <a:t> is a great environment for this.</a:t>
            </a:r>
          </a:p>
          <a:p>
            <a:endParaRPr lang="en-IE" dirty="0"/>
          </a:p>
          <a:p>
            <a:r>
              <a:rPr lang="en-IE" dirty="0"/>
              <a:t>Hadley Wickham has a really nice book on how to go about constructing a package.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D4088-98E5-411C-9B82-757665062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20</a:t>
            </a:fld>
            <a:endParaRPr lang="en-GB" dirty="0"/>
          </a:p>
        </p:txBody>
      </p:sp>
      <p:pic>
        <p:nvPicPr>
          <p:cNvPr id="2050" name="Picture 2" descr="Image result for hadley r packages">
            <a:extLst>
              <a:ext uri="{FF2B5EF4-FFF2-40B4-BE49-F238E27FC236}">
                <a16:creationId xmlns:a16="http://schemas.microsoft.com/office/drawing/2014/main" id="{0ED0EE84-9D2F-4F0C-8A49-02F958C2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62902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r packages">
            <a:extLst>
              <a:ext uri="{FF2B5EF4-FFF2-40B4-BE49-F238E27FC236}">
                <a16:creationId xmlns:a16="http://schemas.microsoft.com/office/drawing/2014/main" id="{648F7E40-6C96-4384-B9A5-EF7271D6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629024"/>
            <a:ext cx="1962150" cy="257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5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0C39-2E2E-4F64-ABC0-1E66D1D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1 (vii)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817B2-C5D1-40D1-B10F-957B94776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Finding starting values in the literature that should work was difficult.</a:t>
            </a:r>
          </a:p>
          <a:p>
            <a:endParaRPr lang="en-IE" dirty="0"/>
          </a:p>
          <a:p>
            <a:r>
              <a:rPr lang="en-IE" dirty="0"/>
              <a:t>It revealed that the field of plant physiology is by no means unanimous on how photosynthesis should be modelled.</a:t>
            </a:r>
          </a:p>
          <a:p>
            <a:endParaRPr lang="en-IE" dirty="0"/>
          </a:p>
          <a:p>
            <a:r>
              <a:rPr lang="en-IE" dirty="0"/>
              <a:t>Furthermore, Qian’s data was not representative of modern datasets.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2B5F9-8DC0-4FAE-AC16-62BB5AB43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34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8EE9-A738-48FB-99C1-D299178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Call in the marines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F3B710-4509-4EE8-B3D0-8F506589D89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Jeremy </a:t>
                </a:r>
                <a:r>
                  <a:rPr lang="en-IE" dirty="0" err="1"/>
                  <a:t>Harbinson</a:t>
                </a:r>
                <a:r>
                  <a:rPr lang="en-IE" dirty="0"/>
                  <a:t> recommended using Sharkey’s </a:t>
                </a:r>
                <a:r>
                  <a:rPr lang="en-IE" dirty="0" err="1"/>
                  <a:t>model.</a:t>
                </a:r>
                <a:endParaRPr lang="en-IE" dirty="0"/>
              </a:p>
              <a:p>
                <a:endParaRPr lang="en-IE" dirty="0"/>
              </a:p>
              <a:p>
                <a:pPr lvl="1"/>
                <a:r>
                  <a:rPr lang="en-IE" dirty="0"/>
                  <a:t>This is an extension to </a:t>
                </a:r>
                <a:r>
                  <a:rPr lang="en-IE" dirty="0" err="1"/>
                  <a:t>FvCB</a:t>
                </a:r>
                <a:r>
                  <a:rPr lang="en-IE" dirty="0"/>
                  <a:t> that does not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E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E" dirty="0"/>
                  <a:t> </a:t>
                </a:r>
              </a:p>
              <a:p>
                <a:pPr lvl="1"/>
                <a:r>
                  <a:rPr lang="en-IE" dirty="0"/>
                  <a:t>To do this introduce another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E" dirty="0"/>
                  <a:t>, the mesophyll diffusion conductance.</a:t>
                </a:r>
              </a:p>
              <a:p>
                <a:pPr lvl="1"/>
                <a:r>
                  <a:rPr lang="en-IE" dirty="0"/>
                  <a:t>It also has another limiting case of photosynthesis, based on triose phosphate use (TPU).</a:t>
                </a:r>
              </a:p>
              <a:p>
                <a:pPr lvl="1"/>
                <a:endParaRPr lang="en-IE" dirty="0"/>
              </a:p>
              <a:p>
                <a:r>
                  <a:rPr lang="en-IE" dirty="0"/>
                  <a:t>He also said to look at </a:t>
                </a:r>
                <a:r>
                  <a:rPr lang="en-IE" dirty="0" err="1"/>
                  <a:t>Laisk</a:t>
                </a:r>
                <a:r>
                  <a:rPr lang="en-IE" dirty="0"/>
                  <a:t>.</a:t>
                </a:r>
              </a:p>
              <a:p>
                <a:pPr lvl="1"/>
                <a:endParaRPr lang="en-I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F3B710-4509-4EE8-B3D0-8F506589D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3875" r="-143" b="-476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A5B49-6BC1-49BA-A51D-DE9D01662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07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5981-CF61-4F64-B039-C1146617C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Laisk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BFCC8-061D-4F7E-9E97-489BFB957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200" y="5474917"/>
            <a:ext cx="8521188" cy="449931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C3 photosynthesis according to </a:t>
            </a:r>
            <a:r>
              <a:rPr lang="en-IE" dirty="0" err="1"/>
              <a:t>Laisk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9344-A2FF-4E85-9E8D-5998A39ED6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23</a:t>
            </a:fld>
            <a:endParaRPr lang="en-GB" dirty="0"/>
          </a:p>
        </p:txBody>
      </p:sp>
      <p:pic>
        <p:nvPicPr>
          <p:cNvPr id="1026" name="Picture 2" descr="https://media.springernature.com/original/springer-static/image/art%3A10.1007%2Fs11120-006-9109-1/MediaObjects/11120_2006_9109_Fig1_HTML.gif">
            <a:extLst>
              <a:ext uri="{FF2B5EF4-FFF2-40B4-BE49-F238E27FC236}">
                <a16:creationId xmlns:a16="http://schemas.microsoft.com/office/drawing/2014/main" id="{A6CBC8A5-2EC4-46A5-B051-AE145C1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02" y="1138590"/>
            <a:ext cx="585787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99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7C33-807A-4F44-B5B4-CF54E4905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Laisk</a:t>
            </a:r>
            <a:r>
              <a:rPr lang="en-IE" dirty="0"/>
              <a:t>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D23BE-F0A9-45D0-809D-8BE525AD06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38607-CB57-4907-A47B-8C6B6999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0" y="1218847"/>
            <a:ext cx="156210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79EC-10C2-4915-BE85-4618BB48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397" y="1229177"/>
            <a:ext cx="177165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1C465-6FB1-4418-99B9-EE7CBFBD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06" y="3111599"/>
            <a:ext cx="1666875" cy="35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21819-2ED1-4970-AB6C-2A75EB0C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30" y="3548437"/>
            <a:ext cx="1800225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4AAD6-2B0E-413D-9CC7-79FD77934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509" y="2229830"/>
            <a:ext cx="286702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129C2-B560-4E96-B729-807ACA2F9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060" y="2108826"/>
            <a:ext cx="2562225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9B5C6-33D9-4952-B744-4ECE50EF3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9287" y="2797974"/>
            <a:ext cx="2009775" cy="514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2DD30-A97A-42F9-8830-156E97FC0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0763" y="3545677"/>
            <a:ext cx="5381625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3D757D-FBB5-4837-A267-0BA4AE6F05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2825" y="1462539"/>
            <a:ext cx="1238250" cy="447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D39-E576-4A2F-9738-C789408229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1484" y="1748119"/>
            <a:ext cx="154305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7FA207-B8DE-4CD5-ACAA-16569218C9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1884" y="1193534"/>
            <a:ext cx="2152650" cy="4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BEC9-6575-44FA-9183-602CC8E40E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7821" y="311376"/>
            <a:ext cx="4048125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CD8F3-F9C1-499C-9EC2-4A7F42A6D3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612" y="5314653"/>
            <a:ext cx="2352675" cy="733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03951D-33D0-47C1-8B5B-8CA85B0B89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67" y="4228747"/>
            <a:ext cx="31051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4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31C3-53D1-4CE7-B691-7217E8AF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Laisk</a:t>
            </a:r>
            <a:r>
              <a:rPr lang="en-IE" dirty="0"/>
              <a:t>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BB092-8768-42BE-92BE-59CEB23883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Highly theoretical.</a:t>
            </a:r>
          </a:p>
          <a:p>
            <a:endParaRPr lang="en-IE" dirty="0"/>
          </a:p>
          <a:p>
            <a:r>
              <a:rPr lang="en-IE" dirty="0"/>
              <a:t>Parameters that cannot be estimated or measured yet.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26287-2FEC-4453-B7F1-A1EB3CB588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24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5C39-644C-4447-B818-63629069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Lasik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D96F-1119-45C9-90AB-3FB9E905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320133" cy="4089600"/>
          </a:xfrm>
        </p:spPr>
        <p:txBody>
          <a:bodyPr/>
          <a:lstStyle/>
          <a:p>
            <a:r>
              <a:rPr lang="en-IE" dirty="0"/>
              <a:t>Back to </a:t>
            </a:r>
            <a:r>
              <a:rPr lang="en-IE" dirty="0" err="1"/>
              <a:t>FvCB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Now using Sharkey’s extension.</a:t>
            </a:r>
          </a:p>
          <a:p>
            <a:endParaRPr lang="en-IE" dirty="0"/>
          </a:p>
          <a:p>
            <a:r>
              <a:rPr lang="en-IE" dirty="0"/>
              <a:t>Additional parameter to estimate.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C9BBC-9BF5-40B6-BAE5-8BE8942B16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26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C291B03-AB71-4D14-BAB8-08002D639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273734"/>
                  </p:ext>
                </p:extLst>
              </p:nvPr>
            </p:nvGraphicFramePr>
            <p:xfrm>
              <a:off x="4899521" y="1835249"/>
              <a:ext cx="3403356" cy="296672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I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312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C291B03-AB71-4D14-BAB8-08002D639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273734"/>
                  </p:ext>
                </p:extLst>
              </p:nvPr>
            </p:nvGraphicFramePr>
            <p:xfrm>
              <a:off x="4899521" y="1835249"/>
              <a:ext cx="3403356" cy="296672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108197" r="-702" b="-6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104364" b="-5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208197" r="-702" b="-5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104364" b="-4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308197" r="-702" b="-4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415000" r="-702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506557" r="-702" b="-2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606557" r="-702" b="-1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491" t="-706557" r="-702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5312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5720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8ABF-A4BE-4B58-BBBF-D3ABC42A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620B6A-E5CD-494A-BAFD-E99E2489463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fontAlgn="t"/>
                <a:r>
                  <a:rPr lang="en-IE" dirty="0"/>
                  <a:t>Use Sharkey’s model as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E" dirty="0"/>
                  <a:t> is now redundant. Instead use the relationship:</a:t>
                </a:r>
              </a:p>
              <a:p>
                <a:pPr fontAlgn="t"/>
                <a:endParaRPr lang="en-IE" dirty="0"/>
              </a:p>
              <a:p>
                <a:pPr marL="0" indent="0" fontAlgn="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fontAlgn="t"/>
                <a:endParaRPr lang="en-IE" dirty="0"/>
              </a:p>
              <a:p>
                <a:pPr fontAlgn="t"/>
                <a:r>
                  <a:rPr lang="en-IE" dirty="0"/>
                  <a:t>Otherwise little difference to </a:t>
                </a:r>
                <a:r>
                  <a:rPr lang="en-IE" dirty="0" err="1"/>
                  <a:t>FvCB</a:t>
                </a:r>
                <a:r>
                  <a:rPr lang="en-IE" dirty="0"/>
                  <a:t>.</a:t>
                </a:r>
              </a:p>
              <a:p>
                <a:pPr fontAlgn="t"/>
                <a:endParaRPr lang="en-IE" dirty="0"/>
              </a:p>
              <a:p>
                <a:pPr fontAlgn="t"/>
                <a:r>
                  <a:rPr lang="en-IE" dirty="0"/>
                  <a:t>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E" dirty="0"/>
                  <a:t>?</a:t>
                </a:r>
              </a:p>
              <a:p>
                <a:pPr fontAlgn="t"/>
                <a:endParaRPr lang="en-I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620B6A-E5CD-494A-BAFD-E99E24894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193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249FB-D97D-4C38-A38D-F4BC21D9B2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544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7277-8FA1-489E-83E0-234E8D67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2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7149EC-EBC4-467D-9EAC-961D346D2EB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Tried using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E" dirty="0"/>
                  <a:t> from a literature search in the Qian pipeline.</a:t>
                </a:r>
              </a:p>
              <a:p>
                <a:endParaRPr lang="en-IE" dirty="0"/>
              </a:p>
              <a:p>
                <a:r>
                  <a:rPr lang="en-IE" dirty="0"/>
                  <a:t>This had problems with convergence.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r>
                  <a:rPr lang="en-IE" dirty="0"/>
                  <a:t>Also, wasn’t the data from Qian considered odd?</a:t>
                </a: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7149EC-EBC4-467D-9EAC-961D346D2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402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7CE69-70B7-4191-BD4D-0FC094A99D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03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2871-5C73-40C4-BCD3-24B88EE9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Data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18B85-DE52-414A-A335-B2255891D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We needed a new dataset:</a:t>
            </a:r>
          </a:p>
          <a:p>
            <a:pPr lvl="1"/>
            <a:r>
              <a:rPr lang="en-IE" dirty="0"/>
              <a:t>Representative of modern datasets; and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With sufficient datapoints to fit a non-linear mixed effects model.</a:t>
            </a:r>
          </a:p>
          <a:p>
            <a:pPr lvl="1"/>
            <a:endParaRPr lang="en-IE" dirty="0"/>
          </a:p>
          <a:p>
            <a:r>
              <a:rPr lang="en-IE" dirty="0"/>
              <a:t>Rachel Schipper appeared and offered us her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071F5-98AB-44D7-A1DA-5853E0AE0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7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7F1C-5471-4029-B771-B9EBC17D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ACI and Light Response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57D79F-9A76-4DA5-B559-4F3CC81BF7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Plot </a:t>
                </a:r>
                <a:r>
                  <a:rPr lang="en-IE" dirty="0" err="1"/>
                  <a:t>photsynthesis</a:t>
                </a:r>
                <a:r>
                  <a:rPr lang="en-IE" dirty="0"/>
                  <a:t> (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E" dirty="0"/>
                  <a:t>) in terms of intercellular Carbon dioxide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/>
                  <a:t>) and as a response to increasing light intensities (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𝑃𝐴𝑅</m:t>
                    </m:r>
                  </m:oMath>
                </a14:m>
                <a:r>
                  <a:rPr lang="en-IE" dirty="0"/>
                  <a:t>).</a:t>
                </a:r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57D79F-9A76-4DA5-B559-4F3CC81BF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402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0BF3F-342E-4259-8583-AAF08B1EA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023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dirty="0"/>
              <a:t>Outline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642" y="1176031"/>
            <a:ext cx="8521188" cy="4089600"/>
          </a:xfrm>
        </p:spPr>
        <p:txBody>
          <a:bodyPr/>
          <a:lstStyle/>
          <a:p>
            <a:r>
              <a:rPr lang="en-GB" dirty="0"/>
              <a:t>Two-sided photosynthesis experiment</a:t>
            </a:r>
          </a:p>
          <a:p>
            <a:endParaRPr lang="en-IE" dirty="0"/>
          </a:p>
          <a:p>
            <a:r>
              <a:rPr lang="en-IE" dirty="0"/>
              <a:t>Data is from Rachel Schipper, a PhD student.</a:t>
            </a:r>
          </a:p>
          <a:p>
            <a:endParaRPr lang="en-I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30</a:t>
            </a:fld>
            <a:endParaRPr lang="en-GB" dirty="0"/>
          </a:p>
        </p:txBody>
      </p:sp>
      <p:pic>
        <p:nvPicPr>
          <p:cNvPr id="5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" r="5551"/>
          <a:stretch>
            <a:fillRect/>
          </a:stretch>
        </p:blipFill>
        <p:spPr>
          <a:xfrm>
            <a:off x="4446167" y="2977112"/>
            <a:ext cx="4382696" cy="328702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B5E520-6BEC-440D-86A3-FD9612C20988}"/>
              </a:ext>
            </a:extLst>
          </p:cNvPr>
          <p:cNvSpPr txBox="1">
            <a:spLocks/>
          </p:cNvSpPr>
          <p:nvPr/>
        </p:nvSpPr>
        <p:spPr bwMode="auto">
          <a:xfrm>
            <a:off x="491641" y="2949161"/>
            <a:ext cx="4080359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Experiment focused on plants growing under two treatments (A1, A2).</a:t>
            </a:r>
          </a:p>
          <a:p>
            <a:endParaRPr lang="en-IE" dirty="0"/>
          </a:p>
          <a:p>
            <a:r>
              <a:rPr lang="en-IE" dirty="0"/>
              <a:t>Measurements were taken for each plant from different sides (AD, AB).</a:t>
            </a:r>
          </a:p>
          <a:p>
            <a:endParaRPr lang="en-I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37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612F-A1A6-4EDC-A494-AA6915E2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US" dirty="0"/>
              <a:t>Interlighting – what’s the consequence?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CEF64-1682-4F1B-B2DE-54BD35579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CB8A1-3022-4C43-B2DE-59F05E2B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0" r="2601" b="2081"/>
          <a:stretch/>
        </p:blipFill>
        <p:spPr>
          <a:xfrm>
            <a:off x="4756560" y="1703533"/>
            <a:ext cx="3963372" cy="37402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C0B78233-0552-4EA7-B4DA-1B726601B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 l="19457" r="19457"/>
          <a:stretch>
            <a:fillRect/>
          </a:stretch>
        </p:blipFill>
        <p:spPr>
          <a:xfrm>
            <a:off x="608628" y="1703533"/>
            <a:ext cx="3963372" cy="37852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081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5"/>
          <p:cNvGrpSpPr>
            <a:grpSpLocks/>
          </p:cNvGrpSpPr>
          <p:nvPr/>
        </p:nvGrpSpPr>
        <p:grpSpPr bwMode="auto">
          <a:xfrm>
            <a:off x="517461" y="1867571"/>
            <a:ext cx="8103316" cy="4111732"/>
            <a:chOff x="520382" y="1752600"/>
            <a:chExt cx="8293101" cy="4251960"/>
          </a:xfrm>
        </p:grpSpPr>
        <p:pic>
          <p:nvPicPr>
            <p:cNvPr id="12" name="Picture 2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4" b="1212"/>
            <a:stretch>
              <a:fillRect/>
            </a:stretch>
          </p:blipFill>
          <p:spPr bwMode="auto">
            <a:xfrm>
              <a:off x="520382" y="1752600"/>
              <a:ext cx="8293101" cy="425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4511357" y="3463542"/>
              <a:ext cx="944563" cy="453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lnSpc>
                  <a:spcPts val="3000"/>
                </a:lnSpc>
                <a:defRPr/>
              </a:pPr>
              <a:r>
                <a:rPr lang="en-GB" i="1" dirty="0"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</a:p>
            <a:p>
              <a:pPr>
                <a:lnSpc>
                  <a:spcPts val="3000"/>
                </a:lnSpc>
                <a:defRPr/>
              </a:pPr>
              <a:r>
                <a:rPr lang="en-GB" i="1" dirty="0"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endParaRPr lang="en-GB" b="1" i="1" dirty="0"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4511357" y="4896733"/>
              <a:ext cx="944563" cy="452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lnSpc>
                  <a:spcPts val="3000"/>
                </a:lnSpc>
                <a:defRPr/>
              </a:pPr>
              <a:r>
                <a:rPr lang="en-GB" i="1" dirty="0"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</a:p>
            <a:p>
              <a:pPr>
                <a:lnSpc>
                  <a:spcPts val="3000"/>
                </a:lnSpc>
                <a:defRPr/>
              </a:pPr>
              <a:r>
                <a:rPr lang="en-GB" i="1" dirty="0"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endParaRPr lang="en-GB" b="1" i="1" dirty="0"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378348" y="1348577"/>
            <a:ext cx="3868687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ts val="3000"/>
              </a:lnSpc>
              <a:defRPr/>
            </a:pPr>
            <a:r>
              <a:rPr lang="en-GB" sz="2200" b="1" i="1" dirty="0">
                <a:latin typeface="Nirmala UI" panose="020B0502040204020203" pitchFamily="34" charset="0"/>
                <a:cs typeface="Nirmala UI" panose="020B0502040204020203" pitchFamily="34" charset="0"/>
              </a:rPr>
              <a:t>Top lighting system</a:t>
            </a:r>
            <a:endParaRPr lang="en-GB" sz="2200" i="1" dirty="0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41947" y="1348577"/>
            <a:ext cx="4292491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ts val="3000"/>
              </a:lnSpc>
              <a:defRPr/>
            </a:pPr>
            <a:r>
              <a:rPr lang="en-GB" sz="2200" b="1" i="1" dirty="0">
                <a:latin typeface="Nirmala UI" panose="020B0502040204020203" pitchFamily="34" charset="0"/>
                <a:cs typeface="Nirmala UI" panose="020B0502040204020203" pitchFamily="34" charset="0"/>
              </a:rPr>
              <a:t>Top + interlighting system</a:t>
            </a:r>
            <a:endParaRPr lang="en-GB" sz="2200" i="1" dirty="0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13233" y="1405000"/>
            <a:ext cx="9273" cy="461679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pc="150" dirty="0">
                <a:latin typeface="+mj-lt"/>
                <a:cs typeface="Nirmala UI" panose="020B0502040204020203" pitchFamily="34" charset="0"/>
              </a:rPr>
              <a:t>Smart LED lighting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94012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" r="5551"/>
          <a:stretch>
            <a:fillRect/>
          </a:stretch>
        </p:blipFill>
        <p:spPr>
          <a:xfrm>
            <a:off x="8313" y="0"/>
            <a:ext cx="9143999" cy="6858000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chemeClr val="bg1"/>
                </a:solidFill>
              </a:rPr>
              <a:pPr algn="r">
                <a:lnSpc>
                  <a:spcPts val="1200"/>
                </a:lnSpc>
              </a:pPr>
              <a:t>33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801"/>
            <a:ext cx="9144000" cy="7315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2508" y="5166892"/>
            <a:ext cx="8442796" cy="791650"/>
          </a:xfrm>
        </p:spPr>
        <p:txBody>
          <a:bodyPr/>
          <a:lstStyle/>
          <a:p>
            <a:r>
              <a:rPr lang="en-GB" dirty="0"/>
              <a:t>Light coming from above and below</a:t>
            </a:r>
          </a:p>
        </p:txBody>
      </p:sp>
    </p:spTree>
    <p:extLst>
      <p:ext uri="{BB962C8B-B14F-4D97-AF65-F5344CB8AC3E}">
        <p14:creationId xmlns:p14="http://schemas.microsoft.com/office/powerpoint/2010/main" val="3765826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r="5561"/>
          <a:stretch>
            <a:fillRect/>
          </a:stretch>
        </p:blipFill>
        <p:spPr/>
      </p:pic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chemeClr val="bg1"/>
                </a:solidFill>
              </a:rPr>
              <a:pPr algn="r">
                <a:lnSpc>
                  <a:spcPts val="1200"/>
                </a:lnSpc>
              </a:pPr>
              <a:t>34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801"/>
            <a:ext cx="9144000" cy="7315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8391" y="5170844"/>
            <a:ext cx="8442796" cy="791650"/>
          </a:xfrm>
        </p:spPr>
        <p:txBody>
          <a:bodyPr/>
          <a:lstStyle/>
          <a:p>
            <a:r>
              <a:rPr lang="en-GB" dirty="0"/>
              <a:t>Light coming from above only</a:t>
            </a:r>
          </a:p>
        </p:txBody>
      </p:sp>
    </p:spTree>
    <p:extLst>
      <p:ext uri="{BB962C8B-B14F-4D97-AF65-F5344CB8AC3E}">
        <p14:creationId xmlns:p14="http://schemas.microsoft.com/office/powerpoint/2010/main" val="1597307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39199"/>
          <a:stretch/>
        </p:blipFill>
        <p:spPr/>
      </p:pic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chemeClr val="bg1"/>
                </a:solidFill>
              </a:rPr>
              <a:pPr algn="r">
                <a:lnSpc>
                  <a:spcPts val="1200"/>
                </a:lnSpc>
              </a:pPr>
              <a:t>35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801"/>
            <a:ext cx="9144000" cy="7315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8391" y="5170844"/>
            <a:ext cx="8442796" cy="840125"/>
          </a:xfrm>
        </p:spPr>
        <p:txBody>
          <a:bodyPr/>
          <a:lstStyle/>
          <a:p>
            <a:r>
              <a:rPr lang="en-GB" dirty="0"/>
              <a:t>Leaf stabiliser in action</a:t>
            </a:r>
          </a:p>
        </p:txBody>
      </p:sp>
    </p:spTree>
    <p:extLst>
      <p:ext uri="{BB962C8B-B14F-4D97-AF65-F5344CB8AC3E}">
        <p14:creationId xmlns:p14="http://schemas.microsoft.com/office/powerpoint/2010/main" val="534010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5547"/>
          <a:stretch>
            <a:fillRect/>
          </a:stretch>
        </p:blipFill>
        <p:spPr>
          <a:xfrm>
            <a:off x="0" y="-8314"/>
            <a:ext cx="9143999" cy="6858000"/>
          </a:xfr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87939" y="174808"/>
            <a:ext cx="3843487" cy="1196791"/>
          </a:xfrm>
        </p:spPr>
        <p:txBody>
          <a:bodyPr/>
          <a:lstStyle/>
          <a:p>
            <a:r>
              <a:rPr lang="en-GB" dirty="0"/>
              <a:t>Gas exchange measurements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75688" y="6370638"/>
            <a:ext cx="468312" cy="163512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chemeClr val="bg1"/>
                </a:solidFill>
              </a:rPr>
              <a:pPr algn="r">
                <a:lnSpc>
                  <a:spcPts val="1200"/>
                </a:lnSpc>
              </a:pPr>
              <a:t>36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052"/>
            <a:ext cx="91440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6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dirty="0"/>
              <a:t>Gas exchange measurements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Light response curves</a:t>
            </a:r>
          </a:p>
          <a:p>
            <a:pPr>
              <a:buClr>
                <a:schemeClr val="tx1"/>
              </a:buClr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CO</a:t>
            </a:r>
            <a:r>
              <a:rPr lang="en-GB" baseline="-25000" dirty="0">
                <a:solidFill>
                  <a:schemeClr val="tx1"/>
                </a:solidFill>
              </a:rPr>
              <a:t>2</a:t>
            </a:r>
            <a:r>
              <a:rPr lang="en-GB" dirty="0">
                <a:solidFill>
                  <a:schemeClr val="tx1"/>
                </a:solidFill>
              </a:rPr>
              <a:t> dose response curves</a:t>
            </a:r>
          </a:p>
          <a:p>
            <a:pPr>
              <a:buClr>
                <a:schemeClr val="tx1"/>
              </a:buClr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Dark-adapted fluorescence</a:t>
            </a:r>
          </a:p>
          <a:p>
            <a:pPr>
              <a:buClr>
                <a:schemeClr val="tx1"/>
              </a:buClr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37</a:t>
            </a:fld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3" r="25704"/>
          <a:stretch/>
        </p:blipFill>
        <p:spPr>
          <a:xfrm>
            <a:off x="5903761" y="1474392"/>
            <a:ext cx="2850671" cy="392652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052"/>
            <a:ext cx="9144000" cy="731520"/>
          </a:xfrm>
          <a:prstGeom prst="rect">
            <a:avLst/>
          </a:prstGeom>
        </p:spPr>
      </p:pic>
      <p:sp>
        <p:nvSpPr>
          <p:cNvPr id="17" name="Cross 16"/>
          <p:cNvSpPr/>
          <p:nvPr/>
        </p:nvSpPr>
        <p:spPr>
          <a:xfrm rot="2658581">
            <a:off x="7238931" y="3690411"/>
            <a:ext cx="678103" cy="678604"/>
          </a:xfrm>
          <a:prstGeom prst="plus">
            <a:avLst>
              <a:gd name="adj" fmla="val 422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 L 0.00017 -0.3263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chemeClr val="bg1"/>
                </a:solidFill>
              </a:rPr>
              <a:pPr algn="r">
                <a:lnSpc>
                  <a:spcPts val="1200"/>
                </a:lnSpc>
              </a:pPr>
              <a:t>38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801"/>
            <a:ext cx="9144000" cy="731520"/>
          </a:xfrm>
          <a:prstGeom prst="rect">
            <a:avLst/>
          </a:prstGeom>
        </p:spPr>
      </p:pic>
      <p:pic>
        <p:nvPicPr>
          <p:cNvPr id="8" name="Picture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6" r="25992"/>
          <a:stretch/>
        </p:blipFill>
        <p:spPr bwMode="gray">
          <a:xfrm>
            <a:off x="3970867" y="0"/>
            <a:ext cx="52207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6" t="793" r="14364" b="39199"/>
          <a:stretch/>
        </p:blipFill>
        <p:spPr>
          <a:xfrm>
            <a:off x="0" y="0"/>
            <a:ext cx="4571999" cy="6858000"/>
          </a:xfrm>
        </p:spPr>
      </p:pic>
      <p:sp>
        <p:nvSpPr>
          <p:cNvPr id="9" name="Tijdelijke aanduiding voor tekst 4"/>
          <p:cNvSpPr txBox="1">
            <a:spLocks/>
          </p:cNvSpPr>
          <p:nvPr/>
        </p:nvSpPr>
        <p:spPr bwMode="auto">
          <a:xfrm>
            <a:off x="-865" y="4727413"/>
            <a:ext cx="4571999" cy="975117"/>
          </a:xfrm>
          <a:prstGeom prst="rect">
            <a:avLst/>
          </a:prstGeom>
          <a:solidFill>
            <a:srgbClr val="34B2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Treatment effect: </a:t>
            </a:r>
          </a:p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acclimation to light direction</a:t>
            </a:r>
          </a:p>
          <a:p>
            <a:pPr lvl="2">
              <a:buClr>
                <a:schemeClr val="bg1"/>
              </a:buClr>
              <a:buFont typeface="Verdana" panose="020B060403050404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tekst 4"/>
          <p:cNvSpPr txBox="1">
            <a:spLocks/>
          </p:cNvSpPr>
          <p:nvPr/>
        </p:nvSpPr>
        <p:spPr bwMode="auto">
          <a:xfrm>
            <a:off x="4571999" y="5539739"/>
            <a:ext cx="4619568" cy="935875"/>
          </a:xfrm>
          <a:prstGeom prst="rect">
            <a:avLst/>
          </a:prstGeom>
          <a:solidFill>
            <a:srgbClr val="F92CE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Measurement effect: </a:t>
            </a:r>
          </a:p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instantaneous leaf side effect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8724" y="507852"/>
            <a:ext cx="4609275" cy="76944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GB" sz="4400" b="1" dirty="0">
                <a:solidFill>
                  <a:schemeClr val="bg1"/>
                </a:solidFill>
              </a:rPr>
              <a:t>Don’t get confused</a:t>
            </a:r>
          </a:p>
        </p:txBody>
      </p:sp>
    </p:spTree>
    <p:extLst>
      <p:ext uri="{BB962C8B-B14F-4D97-AF65-F5344CB8AC3E}">
        <p14:creationId xmlns:p14="http://schemas.microsoft.com/office/powerpoint/2010/main" val="6252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chemeClr val="bg1"/>
                </a:solidFill>
              </a:rPr>
              <a:pPr algn="r">
                <a:lnSpc>
                  <a:spcPts val="1200"/>
                </a:lnSpc>
              </a:pPr>
              <a:t>39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tekst 4"/>
          <p:cNvSpPr txBox="1">
            <a:spLocks/>
          </p:cNvSpPr>
          <p:nvPr/>
        </p:nvSpPr>
        <p:spPr bwMode="auto">
          <a:xfrm>
            <a:off x="4571999" y="5539740"/>
            <a:ext cx="4619568" cy="950984"/>
          </a:xfrm>
          <a:prstGeom prst="rect">
            <a:avLst/>
          </a:prstGeom>
          <a:solidFill>
            <a:srgbClr val="F92CE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Measurement effect: </a:t>
            </a:r>
          </a:p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instantaneous leaf side effect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8724" y="507852"/>
            <a:ext cx="4609275" cy="76944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GB" sz="4400" b="1" dirty="0">
                <a:solidFill>
                  <a:schemeClr val="bg1"/>
                </a:solidFill>
              </a:rPr>
              <a:t>Don’t get confused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93709" y="2751425"/>
            <a:ext cx="3626723" cy="445099"/>
            <a:chOff x="233244" y="5168158"/>
            <a:chExt cx="4671265" cy="550997"/>
          </a:xfrm>
        </p:grpSpPr>
        <p:sp>
          <p:nvSpPr>
            <p:cNvPr id="15" name="Flowchart: Terminator 14"/>
            <p:cNvSpPr/>
            <p:nvPr/>
          </p:nvSpPr>
          <p:spPr>
            <a:xfrm>
              <a:off x="1672587" y="5168158"/>
              <a:ext cx="3231922" cy="550997"/>
            </a:xfrm>
            <a:prstGeom prst="flowChartTermina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>
              <a:endCxn id="15" idx="1"/>
            </p:cNvCxnSpPr>
            <p:nvPr/>
          </p:nvCxnSpPr>
          <p:spPr>
            <a:xfrm>
              <a:off x="233244" y="5400915"/>
              <a:ext cx="1439343" cy="4274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220174" y="1641646"/>
            <a:ext cx="3200387" cy="2981154"/>
            <a:chOff x="220174" y="1641646"/>
            <a:chExt cx="3200387" cy="2981154"/>
          </a:xfrm>
        </p:grpSpPr>
        <p:grpSp>
          <p:nvGrpSpPr>
            <p:cNvPr id="17" name="Group 16"/>
            <p:cNvGrpSpPr/>
            <p:nvPr/>
          </p:nvGrpSpPr>
          <p:grpSpPr>
            <a:xfrm>
              <a:off x="1841766" y="2745114"/>
              <a:ext cx="1578795" cy="278718"/>
              <a:chOff x="233244" y="5168158"/>
              <a:chExt cx="4671265" cy="550997"/>
            </a:xfrm>
          </p:grpSpPr>
          <p:sp>
            <p:nvSpPr>
              <p:cNvPr id="18" name="Flowchart: Terminator 17"/>
              <p:cNvSpPr/>
              <p:nvPr/>
            </p:nvSpPr>
            <p:spPr>
              <a:xfrm>
                <a:off x="1672587" y="5168158"/>
                <a:ext cx="3231922" cy="550997"/>
              </a:xfrm>
              <a:prstGeom prst="flowChartTermina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/>
              <p:cNvCxnSpPr>
                <a:endCxn id="18" idx="1"/>
              </p:cNvCxnSpPr>
              <p:nvPr/>
            </p:nvCxnSpPr>
            <p:spPr>
              <a:xfrm>
                <a:off x="233244" y="5400915"/>
                <a:ext cx="1439343" cy="42742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 rot="11350691">
              <a:off x="250849" y="2012535"/>
              <a:ext cx="1578795" cy="278718"/>
              <a:chOff x="233244" y="5168158"/>
              <a:chExt cx="4671265" cy="550997"/>
            </a:xfrm>
          </p:grpSpPr>
          <p:sp>
            <p:nvSpPr>
              <p:cNvPr id="21" name="Flowchart: Terminator 20"/>
              <p:cNvSpPr/>
              <p:nvPr/>
            </p:nvSpPr>
            <p:spPr>
              <a:xfrm>
                <a:off x="1672587" y="5168158"/>
                <a:ext cx="3231922" cy="550997"/>
              </a:xfrm>
              <a:prstGeom prst="flowChartTermina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Connector 21"/>
              <p:cNvCxnSpPr>
                <a:endCxn id="21" idx="1"/>
              </p:cNvCxnSpPr>
              <p:nvPr/>
            </p:nvCxnSpPr>
            <p:spPr>
              <a:xfrm>
                <a:off x="233244" y="5400915"/>
                <a:ext cx="1439343" cy="42742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 rot="20851646">
              <a:off x="1827806" y="1641646"/>
              <a:ext cx="1578795" cy="278718"/>
              <a:chOff x="233244" y="5168158"/>
              <a:chExt cx="4671265" cy="550997"/>
            </a:xfrm>
          </p:grpSpPr>
          <p:sp>
            <p:nvSpPr>
              <p:cNvPr id="24" name="Flowchart: Terminator 23"/>
              <p:cNvSpPr/>
              <p:nvPr/>
            </p:nvSpPr>
            <p:spPr>
              <a:xfrm>
                <a:off x="1672587" y="5168158"/>
                <a:ext cx="3231922" cy="550997"/>
              </a:xfrm>
              <a:prstGeom prst="flowChartTermina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/>
              <p:cNvCxnSpPr>
                <a:endCxn id="24" idx="1"/>
              </p:cNvCxnSpPr>
              <p:nvPr/>
            </p:nvCxnSpPr>
            <p:spPr>
              <a:xfrm>
                <a:off x="233244" y="5400915"/>
                <a:ext cx="1439343" cy="42742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 rot="11022709">
              <a:off x="220174" y="3074644"/>
              <a:ext cx="1578795" cy="278718"/>
              <a:chOff x="233244" y="5168158"/>
              <a:chExt cx="4671265" cy="550997"/>
            </a:xfrm>
          </p:grpSpPr>
          <p:sp>
            <p:nvSpPr>
              <p:cNvPr id="27" name="Flowchart: Terminator 26"/>
              <p:cNvSpPr/>
              <p:nvPr/>
            </p:nvSpPr>
            <p:spPr>
              <a:xfrm>
                <a:off x="1672587" y="5168158"/>
                <a:ext cx="3231922" cy="550997"/>
              </a:xfrm>
              <a:prstGeom prst="flowChartTerminator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/>
              <p:cNvCxnSpPr>
                <a:endCxn id="27" idx="1"/>
              </p:cNvCxnSpPr>
              <p:nvPr/>
            </p:nvCxnSpPr>
            <p:spPr>
              <a:xfrm>
                <a:off x="233244" y="5400915"/>
                <a:ext cx="1439343" cy="42742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 flipH="1" flipV="1">
              <a:off x="1818560" y="1905907"/>
              <a:ext cx="4008" cy="271689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88188" y="1112891"/>
            <a:ext cx="666200" cy="573492"/>
            <a:chOff x="488188" y="1112891"/>
            <a:chExt cx="666200" cy="573492"/>
          </a:xfrm>
        </p:grpSpPr>
        <p:sp>
          <p:nvSpPr>
            <p:cNvPr id="34" name="Rectangle 33"/>
            <p:cNvSpPr/>
            <p:nvPr/>
          </p:nvSpPr>
          <p:spPr>
            <a:xfrm>
              <a:off x="635323" y="1112891"/>
              <a:ext cx="426434" cy="3589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88188" y="1507054"/>
              <a:ext cx="197441" cy="179329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01406" y="1512732"/>
              <a:ext cx="98720" cy="170142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15132" y="1507054"/>
              <a:ext cx="61181" cy="162044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16136" y="1507054"/>
              <a:ext cx="138252" cy="170358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467026" y="3900143"/>
            <a:ext cx="666200" cy="573492"/>
            <a:chOff x="488188" y="1112891"/>
            <a:chExt cx="666200" cy="573492"/>
          </a:xfrm>
        </p:grpSpPr>
        <p:sp>
          <p:nvSpPr>
            <p:cNvPr id="52" name="Rectangle 51"/>
            <p:cNvSpPr/>
            <p:nvPr/>
          </p:nvSpPr>
          <p:spPr>
            <a:xfrm>
              <a:off x="635323" y="1112891"/>
              <a:ext cx="426434" cy="3589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>
              <a:off x="488188" y="1507054"/>
              <a:ext cx="197441" cy="179329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701406" y="1512732"/>
              <a:ext cx="98720" cy="170142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132" y="1507054"/>
              <a:ext cx="61181" cy="162044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16136" y="1507054"/>
              <a:ext cx="138252" cy="170358"/>
            </a:xfrm>
            <a:prstGeom prst="line">
              <a:avLst/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 rot="10800000">
            <a:off x="7082907" y="3541154"/>
            <a:ext cx="666200" cy="573492"/>
            <a:chOff x="488188" y="1112891"/>
            <a:chExt cx="666200" cy="573492"/>
          </a:xfrm>
          <a:solidFill>
            <a:srgbClr val="F92CEE"/>
          </a:solidFill>
        </p:grpSpPr>
        <p:sp>
          <p:nvSpPr>
            <p:cNvPr id="58" name="Rectangle 57"/>
            <p:cNvSpPr/>
            <p:nvPr/>
          </p:nvSpPr>
          <p:spPr>
            <a:xfrm>
              <a:off x="635323" y="1112891"/>
              <a:ext cx="426434" cy="358989"/>
            </a:xfrm>
            <a:prstGeom prst="rect">
              <a:avLst/>
            </a:prstGeom>
            <a:grpFill/>
            <a:ln>
              <a:solidFill>
                <a:srgbClr val="F92C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488188" y="1507054"/>
              <a:ext cx="197441" cy="179329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1406" y="1512732"/>
              <a:ext cx="98720" cy="170142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15132" y="1507054"/>
              <a:ext cx="61181" cy="162044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016136" y="1507054"/>
              <a:ext cx="138252" cy="170358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55654" y="1923949"/>
            <a:ext cx="666200" cy="573492"/>
            <a:chOff x="488188" y="1112891"/>
            <a:chExt cx="666200" cy="573492"/>
          </a:xfrm>
          <a:solidFill>
            <a:srgbClr val="F92CEE"/>
          </a:solidFill>
        </p:grpSpPr>
        <p:sp>
          <p:nvSpPr>
            <p:cNvPr id="64" name="Rectangle 63"/>
            <p:cNvSpPr/>
            <p:nvPr/>
          </p:nvSpPr>
          <p:spPr>
            <a:xfrm>
              <a:off x="635323" y="1112891"/>
              <a:ext cx="426434" cy="358989"/>
            </a:xfrm>
            <a:prstGeom prst="rect">
              <a:avLst/>
            </a:prstGeom>
            <a:grpFill/>
            <a:ln>
              <a:solidFill>
                <a:srgbClr val="F92C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>
              <a:off x="488188" y="1507054"/>
              <a:ext cx="197441" cy="179329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701406" y="1512732"/>
              <a:ext cx="98720" cy="170142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15132" y="1507054"/>
              <a:ext cx="61181" cy="162044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016136" y="1507054"/>
              <a:ext cx="138252" cy="170358"/>
            </a:xfrm>
            <a:prstGeom prst="line">
              <a:avLst/>
            </a:prstGeom>
            <a:grpFill/>
            <a:ln w="15875">
              <a:solidFill>
                <a:srgbClr val="F92C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ijdelijke aanduiding voor tekst 4"/>
          <p:cNvSpPr txBox="1">
            <a:spLocks/>
          </p:cNvSpPr>
          <p:nvPr/>
        </p:nvSpPr>
        <p:spPr bwMode="auto">
          <a:xfrm>
            <a:off x="-865" y="4727413"/>
            <a:ext cx="4571999" cy="975117"/>
          </a:xfrm>
          <a:prstGeom prst="rect">
            <a:avLst/>
          </a:prstGeom>
          <a:solidFill>
            <a:srgbClr val="34B2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Treatment effect: </a:t>
            </a:r>
          </a:p>
          <a:p>
            <a:pPr marL="0" indent="-33337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acclimation to light direction</a:t>
            </a:r>
          </a:p>
          <a:p>
            <a:pPr lvl="2">
              <a:buClr>
                <a:schemeClr val="bg1"/>
              </a:buClr>
              <a:buFont typeface="Verdana" panose="020B060403050404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126252" y="3329650"/>
            <a:ext cx="2699836" cy="1232721"/>
            <a:chOff x="2401283" y="3298544"/>
            <a:chExt cx="2699836" cy="1232721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327" y="3298544"/>
              <a:ext cx="857250" cy="85725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401283" y="4208100"/>
              <a:ext cx="269983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2000" dirty="0">
                  <a:latin typeface="Verdana" pitchFamily="34" charset="0"/>
                </a:rPr>
                <a:t>Growth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97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5984-00BD-498D-8A8B-59034F0E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ACI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DC5CD-6BF8-4390-8B17-284B86261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DDF10-27A2-4177-862D-A095AF2E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6" y="1102541"/>
            <a:ext cx="6484608" cy="46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3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dirty="0"/>
              <a:t>Final datasets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568" y="1392853"/>
            <a:ext cx="5482561" cy="40896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For 12 individual plants we have: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Three datasets for light response curves:</a:t>
            </a:r>
          </a:p>
          <a:p>
            <a:pPr lvl="1"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LRC1;</a:t>
            </a:r>
          </a:p>
          <a:p>
            <a:pPr lvl="1"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LRC2; and</a:t>
            </a:r>
          </a:p>
          <a:p>
            <a:pPr lvl="1"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LRC2-F.</a:t>
            </a:r>
          </a:p>
          <a:p>
            <a:pPr marL="696913" lvl="1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Two datasets for ACI curves:</a:t>
            </a:r>
          </a:p>
          <a:p>
            <a:pPr lvl="1"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ACI1; and</a:t>
            </a:r>
          </a:p>
          <a:p>
            <a:pPr lvl="1">
              <a:buClr>
                <a:schemeClr val="tx1"/>
              </a:buClr>
            </a:pPr>
            <a:r>
              <a:rPr lang="en-GB" dirty="0">
                <a:solidFill>
                  <a:schemeClr val="tx1"/>
                </a:solidFill>
              </a:rPr>
              <a:t>ACI2.</a:t>
            </a: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</a:pP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40</a:t>
            </a:fld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3" r="25704"/>
          <a:stretch/>
        </p:blipFill>
        <p:spPr>
          <a:xfrm>
            <a:off x="5903761" y="1474392"/>
            <a:ext cx="2850671" cy="3926523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B85466-054F-4EB1-AAAC-143C5A94BD56}"/>
              </a:ext>
            </a:extLst>
          </p:cNvPr>
          <p:cNvSpPr/>
          <p:nvPr/>
        </p:nvSpPr>
        <p:spPr>
          <a:xfrm>
            <a:off x="3657599" y="2700671"/>
            <a:ext cx="2182631" cy="1435395"/>
          </a:xfrm>
          <a:prstGeom prst="roundRect">
            <a:avLst/>
          </a:prstGeom>
          <a:solidFill>
            <a:schemeClr val="accent3"/>
          </a:solidFill>
          <a:ln>
            <a:solidFill>
              <a:srgbClr val="34B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60512-AEE2-4CBD-AB09-6DB273044C75}"/>
              </a:ext>
            </a:extLst>
          </p:cNvPr>
          <p:cNvSpPr txBox="1"/>
          <p:nvPr/>
        </p:nvSpPr>
        <p:spPr>
          <a:xfrm>
            <a:off x="3721130" y="2709216"/>
            <a:ext cx="2182631" cy="145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The 1 means that Oxygen was at atmospheric levels (21%).</a:t>
            </a:r>
          </a:p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The 2 means grown in 2% Oxygen.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1347A8-F1CA-4F30-9140-2860FED0FCFE}"/>
              </a:ext>
            </a:extLst>
          </p:cNvPr>
          <p:cNvCxnSpPr>
            <a:cxnSpLocks/>
          </p:cNvCxnSpPr>
          <p:nvPr/>
        </p:nvCxnSpPr>
        <p:spPr>
          <a:xfrm flipH="1" flipV="1">
            <a:off x="2360429" y="2838893"/>
            <a:ext cx="1297170" cy="212651"/>
          </a:xfrm>
          <a:prstGeom prst="straightConnector1">
            <a:avLst/>
          </a:prstGeom>
          <a:ln>
            <a:solidFill>
              <a:srgbClr val="34B233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F5AFB-7E6C-4065-BAC4-274D2E521ABD}"/>
              </a:ext>
            </a:extLst>
          </p:cNvPr>
          <p:cNvCxnSpPr>
            <a:cxnSpLocks/>
          </p:cNvCxnSpPr>
          <p:nvPr/>
        </p:nvCxnSpPr>
        <p:spPr>
          <a:xfrm flipH="1" flipV="1">
            <a:off x="2211572" y="3317359"/>
            <a:ext cx="1446027" cy="472025"/>
          </a:xfrm>
          <a:prstGeom prst="straightConnector1">
            <a:avLst/>
          </a:prstGeom>
          <a:ln>
            <a:solidFill>
              <a:srgbClr val="34B233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4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2D6E-A189-4408-8EC6-6FA5E986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62435-0D77-4939-B541-57954ABB4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Now we have the data.</a:t>
            </a:r>
          </a:p>
          <a:p>
            <a:endParaRPr lang="en-IE" dirty="0"/>
          </a:p>
          <a:p>
            <a:r>
              <a:rPr lang="en-IE" dirty="0"/>
              <a:t>Next we want to try Sharkey’s model.</a:t>
            </a:r>
          </a:p>
          <a:p>
            <a:endParaRPr lang="en-IE" dirty="0"/>
          </a:p>
          <a:p>
            <a:r>
              <a:rPr lang="en-IE" dirty="0"/>
              <a:t>Try Yin &amp; </a:t>
            </a:r>
            <a:r>
              <a:rPr lang="en-IE" dirty="0" err="1"/>
              <a:t>Struik’s</a:t>
            </a:r>
            <a:r>
              <a:rPr lang="en-IE" dirty="0"/>
              <a:t>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93AB1-E51A-464B-8665-355E4569B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41</a:t>
            </a:fld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46C31A-5B43-4956-A5B8-A8E656CC4D5D}"/>
              </a:ext>
            </a:extLst>
          </p:cNvPr>
          <p:cNvCxnSpPr/>
          <p:nvPr/>
        </p:nvCxnSpPr>
        <p:spPr>
          <a:xfrm flipV="1">
            <a:off x="3736622" y="2731911"/>
            <a:ext cx="959556" cy="5192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D1A66E-AA3B-42EE-BC11-A6B18732FCC6}"/>
              </a:ext>
            </a:extLst>
          </p:cNvPr>
          <p:cNvCxnSpPr>
            <a:cxnSpLocks/>
          </p:cNvCxnSpPr>
          <p:nvPr/>
        </p:nvCxnSpPr>
        <p:spPr>
          <a:xfrm>
            <a:off x="3736622" y="2731911"/>
            <a:ext cx="835378" cy="5192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769D-55B0-48F4-84F2-B23E30CF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Attempt 3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84CA17-7E05-4FE9-9535-9F3B876802A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Yin &amp; </a:t>
                </a:r>
                <a:r>
                  <a:rPr lang="en-IE" dirty="0" err="1"/>
                  <a:t>Struik’s</a:t>
                </a:r>
                <a:r>
                  <a:rPr lang="en-IE" dirty="0"/>
                  <a:t> model utilises our 5 datasets.</a:t>
                </a:r>
              </a:p>
              <a:p>
                <a:endParaRPr lang="en-IE" dirty="0"/>
              </a:p>
              <a:p>
                <a:r>
                  <a:rPr lang="en-IE" dirty="0"/>
                  <a:t>It has a pipeline to estimate:</a:t>
                </a:r>
              </a:p>
              <a:p>
                <a:pPr lvl="1" fontAlgn="t"/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IE" b="1" dirty="0"/>
                  <a:t> </a:t>
                </a:r>
                <a:endParaRPr lang="en-IE" dirty="0"/>
              </a:p>
              <a:p>
                <a:pPr lvl="1" fontAlgn="t"/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𝑐𝑚𝑎𝑥</m:t>
                        </m:r>
                      </m:sub>
                    </m:sSub>
                  </m:oMath>
                </a14:m>
                <a:r>
                  <a:rPr lang="en-IE" dirty="0"/>
                  <a:t> </a:t>
                </a:r>
              </a:p>
              <a:p>
                <a:pPr lvl="1" fontAlgn="t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E" dirty="0"/>
                  <a:t> </a:t>
                </a:r>
              </a:p>
              <a:p>
                <a:pPr lvl="1" fontAlgn="t"/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E" dirty="0"/>
                  <a:t> </a:t>
                </a:r>
              </a:p>
              <a:p>
                <a:pPr lvl="1" fontAlgn="t"/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84CA17-7E05-4FE9-9535-9F3B87680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38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7CFAD-814D-4899-85DA-2AECBAB0C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8EE4C9A-0138-4BD5-8CB9-07E5885259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19450"/>
                  </p:ext>
                </p:extLst>
              </p:nvPr>
            </p:nvGraphicFramePr>
            <p:xfrm>
              <a:off x="4681794" y="3328969"/>
              <a:ext cx="3403356" cy="25958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I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I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I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8EE4C9A-0138-4BD5-8CB9-07E5885259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19450"/>
                  </p:ext>
                </p:extLst>
              </p:nvPr>
            </p:nvGraphicFramePr>
            <p:xfrm>
              <a:off x="4681794" y="3328969"/>
              <a:ext cx="3403356" cy="2595880"/>
            </p:xfrm>
            <a:graphic>
              <a:graphicData uri="http://schemas.openxmlformats.org/drawingml/2006/table">
                <a:tbl>
                  <a:tblPr firstRow="1" bandRow="1">
                    <a:tableStyleId>{E8034E78-7F5D-4C2E-B375-FC64B27BC917}</a:tableStyleId>
                  </a:tblPr>
                  <a:tblGrid>
                    <a:gridCol w="1673545">
                      <a:extLst>
                        <a:ext uri="{9D8B030D-6E8A-4147-A177-3AD203B41FA5}">
                          <a16:colId xmlns:a16="http://schemas.microsoft.com/office/drawing/2014/main" val="999875954"/>
                        </a:ext>
                      </a:extLst>
                    </a:gridCol>
                    <a:gridCol w="1729811">
                      <a:extLst>
                        <a:ext uri="{9D8B030D-6E8A-4147-A177-3AD203B41FA5}">
                          <a16:colId xmlns:a16="http://schemas.microsoft.com/office/drawing/2014/main" val="2327239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Measured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To Estimate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703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831" t="-108197" r="-704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062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8197" r="-1040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831" t="-208197" r="-704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221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3333" r="-104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831" t="-313333" r="-704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44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831" t="-406557" r="-704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4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831" t="-506557" r="-704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5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>
                              <a:solidFill>
                                <a:schemeClr val="tx1"/>
                              </a:solidFill>
                            </a:rPr>
                            <a:t>𝑃𝐴𝑅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09355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CCB2C-55D9-48BD-9D03-A754B8AFA051}"/>
              </a:ext>
            </a:extLst>
          </p:cNvPr>
          <p:cNvCxnSpPr>
            <a:cxnSpLocks/>
          </p:cNvCxnSpPr>
          <p:nvPr/>
        </p:nvCxnSpPr>
        <p:spPr>
          <a:xfrm flipV="1">
            <a:off x="6361289" y="3846183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5758B-34EC-4A42-B3E9-236268977986}"/>
              </a:ext>
            </a:extLst>
          </p:cNvPr>
          <p:cNvCxnSpPr>
            <a:cxnSpLocks/>
          </p:cNvCxnSpPr>
          <p:nvPr/>
        </p:nvCxnSpPr>
        <p:spPr>
          <a:xfrm>
            <a:off x="6350000" y="3834894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E9110D-B9AE-4324-94F4-22313F468A9F}"/>
              </a:ext>
            </a:extLst>
          </p:cNvPr>
          <p:cNvCxnSpPr>
            <a:cxnSpLocks/>
          </p:cNvCxnSpPr>
          <p:nvPr/>
        </p:nvCxnSpPr>
        <p:spPr>
          <a:xfrm flipV="1">
            <a:off x="6350000" y="4205111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98EE8D-B39F-4FA2-AFF1-D02A8F5DC93D}"/>
              </a:ext>
            </a:extLst>
          </p:cNvPr>
          <p:cNvCxnSpPr>
            <a:cxnSpLocks/>
          </p:cNvCxnSpPr>
          <p:nvPr/>
        </p:nvCxnSpPr>
        <p:spPr>
          <a:xfrm>
            <a:off x="6338711" y="4193822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EED4D8-5FE1-4D0B-B4D3-BAFB48F45F6C}"/>
              </a:ext>
            </a:extLst>
          </p:cNvPr>
          <p:cNvCxnSpPr>
            <a:cxnSpLocks/>
          </p:cNvCxnSpPr>
          <p:nvPr/>
        </p:nvCxnSpPr>
        <p:spPr>
          <a:xfrm flipV="1">
            <a:off x="6350000" y="4561614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427165-786F-4372-8DC9-9F784D1762AF}"/>
              </a:ext>
            </a:extLst>
          </p:cNvPr>
          <p:cNvCxnSpPr>
            <a:cxnSpLocks/>
          </p:cNvCxnSpPr>
          <p:nvPr/>
        </p:nvCxnSpPr>
        <p:spPr>
          <a:xfrm>
            <a:off x="6338711" y="4550325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36F433-5681-4432-83BE-4752D477432A}"/>
              </a:ext>
            </a:extLst>
          </p:cNvPr>
          <p:cNvCxnSpPr>
            <a:cxnSpLocks/>
          </p:cNvCxnSpPr>
          <p:nvPr/>
        </p:nvCxnSpPr>
        <p:spPr>
          <a:xfrm flipV="1">
            <a:off x="6327422" y="4947461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1C281D-31C0-459C-83DB-4E9030D078D0}"/>
              </a:ext>
            </a:extLst>
          </p:cNvPr>
          <p:cNvCxnSpPr>
            <a:cxnSpLocks/>
          </p:cNvCxnSpPr>
          <p:nvPr/>
        </p:nvCxnSpPr>
        <p:spPr>
          <a:xfrm>
            <a:off x="6316133" y="4936172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321FFE-48DD-4889-B8DB-7AE7A43970C3}"/>
              </a:ext>
            </a:extLst>
          </p:cNvPr>
          <p:cNvCxnSpPr>
            <a:cxnSpLocks/>
          </p:cNvCxnSpPr>
          <p:nvPr/>
        </p:nvCxnSpPr>
        <p:spPr>
          <a:xfrm flipV="1">
            <a:off x="6372578" y="5317326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2F1D3F-9CA4-4177-8192-0E16A0307D20}"/>
              </a:ext>
            </a:extLst>
          </p:cNvPr>
          <p:cNvCxnSpPr>
            <a:cxnSpLocks/>
          </p:cNvCxnSpPr>
          <p:nvPr/>
        </p:nvCxnSpPr>
        <p:spPr>
          <a:xfrm>
            <a:off x="6361289" y="5306037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3F31C1-A9D9-405E-A4F5-9D14CB5A550A}"/>
              </a:ext>
            </a:extLst>
          </p:cNvPr>
          <p:cNvCxnSpPr>
            <a:cxnSpLocks/>
          </p:cNvCxnSpPr>
          <p:nvPr/>
        </p:nvCxnSpPr>
        <p:spPr>
          <a:xfrm flipV="1">
            <a:off x="1399823" y="3340258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DFD128-A768-44F2-B772-E93C5E2D0C12}"/>
              </a:ext>
            </a:extLst>
          </p:cNvPr>
          <p:cNvCxnSpPr>
            <a:cxnSpLocks/>
          </p:cNvCxnSpPr>
          <p:nvPr/>
        </p:nvCxnSpPr>
        <p:spPr>
          <a:xfrm>
            <a:off x="1388534" y="3328969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92827E-1BB9-40DF-B18F-EEF4AE5B95E1}"/>
              </a:ext>
            </a:extLst>
          </p:cNvPr>
          <p:cNvCxnSpPr>
            <a:cxnSpLocks/>
          </p:cNvCxnSpPr>
          <p:nvPr/>
        </p:nvCxnSpPr>
        <p:spPr>
          <a:xfrm flipV="1">
            <a:off x="1411112" y="3799775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44B004-71D7-449D-8947-81CBA3A0D50F}"/>
              </a:ext>
            </a:extLst>
          </p:cNvPr>
          <p:cNvCxnSpPr>
            <a:cxnSpLocks/>
          </p:cNvCxnSpPr>
          <p:nvPr/>
        </p:nvCxnSpPr>
        <p:spPr>
          <a:xfrm>
            <a:off x="1399823" y="3788486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EE8E26-FF2C-46B6-82B9-59DA12C744FA}"/>
              </a:ext>
            </a:extLst>
          </p:cNvPr>
          <p:cNvCxnSpPr>
            <a:cxnSpLocks/>
          </p:cNvCxnSpPr>
          <p:nvPr/>
        </p:nvCxnSpPr>
        <p:spPr>
          <a:xfrm flipV="1">
            <a:off x="1399823" y="4259292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29251C-BC61-406F-B3AF-5CF49BFC7B47}"/>
              </a:ext>
            </a:extLst>
          </p:cNvPr>
          <p:cNvCxnSpPr>
            <a:cxnSpLocks/>
          </p:cNvCxnSpPr>
          <p:nvPr/>
        </p:nvCxnSpPr>
        <p:spPr>
          <a:xfrm>
            <a:off x="1388534" y="4248003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D9C966-14E1-4AB7-B788-5BA6BE14AE69}"/>
              </a:ext>
            </a:extLst>
          </p:cNvPr>
          <p:cNvCxnSpPr>
            <a:cxnSpLocks/>
          </p:cNvCxnSpPr>
          <p:nvPr/>
        </p:nvCxnSpPr>
        <p:spPr>
          <a:xfrm flipV="1">
            <a:off x="1411112" y="4692209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8FD95-263D-4242-8653-3AEA1E968591}"/>
              </a:ext>
            </a:extLst>
          </p:cNvPr>
          <p:cNvCxnSpPr>
            <a:cxnSpLocks/>
          </p:cNvCxnSpPr>
          <p:nvPr/>
        </p:nvCxnSpPr>
        <p:spPr>
          <a:xfrm>
            <a:off x="1399823" y="4680920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7B99F0-1883-4468-91E5-013C9A0C57D6}"/>
              </a:ext>
            </a:extLst>
          </p:cNvPr>
          <p:cNvCxnSpPr>
            <a:cxnSpLocks/>
          </p:cNvCxnSpPr>
          <p:nvPr/>
        </p:nvCxnSpPr>
        <p:spPr>
          <a:xfrm flipV="1">
            <a:off x="1422401" y="5147992"/>
            <a:ext cx="304800" cy="169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E314CA-0E3F-43B6-B1F3-ED10FEFE5844}"/>
              </a:ext>
            </a:extLst>
          </p:cNvPr>
          <p:cNvCxnSpPr>
            <a:cxnSpLocks/>
          </p:cNvCxnSpPr>
          <p:nvPr/>
        </p:nvCxnSpPr>
        <p:spPr>
          <a:xfrm>
            <a:off x="1411112" y="5136703"/>
            <a:ext cx="338667" cy="20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25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3D68-E2D5-4CA0-BE36-4126DBA8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Yin &amp; </a:t>
            </a:r>
            <a:r>
              <a:rPr lang="en-IE" dirty="0" err="1"/>
              <a:t>Struik</a:t>
            </a:r>
            <a:r>
              <a:rPr lang="en-IE" dirty="0"/>
              <a:t> pipeline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93E224-20E6-4D63-8BAC-CA35801AED0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SzPct val="100000"/>
                  <a:buFont typeface="+mj-lt"/>
                  <a:buAutoNum type="arabicPeriod"/>
                </a:pPr>
                <a:r>
                  <a:rPr lang="en-IE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E" dirty="0"/>
                  <a:t>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E" dirty="0"/>
                  <a:t> (a lump parameter);</a:t>
                </a:r>
              </a:p>
              <a:p>
                <a:pPr marL="457200" indent="-457200">
                  <a:spcAft>
                    <a:spcPts val="600"/>
                  </a:spcAft>
                  <a:buSzPct val="100000"/>
                  <a:buFont typeface="+mj-lt"/>
                  <a:buAutoNum type="arabicPeriod"/>
                </a:pPr>
                <a:r>
                  <a:rPr lang="en-IE" dirty="0"/>
                  <a:t>Use these to calculate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E" dirty="0"/>
                  <a:t>;</a:t>
                </a:r>
              </a:p>
              <a:p>
                <a:pPr marL="457200" indent="-457200">
                  <a:spcAft>
                    <a:spcPts val="600"/>
                  </a:spcAft>
                  <a:buSzPct val="100000"/>
                  <a:buFont typeface="+mj-lt"/>
                  <a:buAutoNum type="arabicPeriod"/>
                </a:pPr>
                <a:r>
                  <a:rPr lang="en-IE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E" dirty="0"/>
                  <a:t> (a parameter required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IE" dirty="0"/>
                  <a:t>);</a:t>
                </a:r>
              </a:p>
              <a:p>
                <a:pPr marL="457200" indent="-457200">
                  <a:spcAft>
                    <a:spcPts val="600"/>
                  </a:spcAft>
                  <a:buSzPct val="100000"/>
                  <a:buFont typeface="+mj-lt"/>
                  <a:buAutoNum type="arabicPeriod"/>
                </a:pPr>
                <a:r>
                  <a:rPr lang="en-IE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IE" dirty="0"/>
                  <a:t>;</a:t>
                </a:r>
              </a:p>
              <a:p>
                <a:pPr marL="457200" indent="-457200">
                  <a:spcAft>
                    <a:spcPts val="600"/>
                  </a:spcAft>
                  <a:buSzPct val="100000"/>
                  <a:buFont typeface="+mj-lt"/>
                  <a:buAutoNum type="arabicPeriod"/>
                </a:pPr>
                <a:r>
                  <a:rPr lang="en-IE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E" dirty="0"/>
                  <a:t>; and</a:t>
                </a:r>
              </a:p>
              <a:p>
                <a:pPr marL="457200" indent="-457200">
                  <a:spcAft>
                    <a:spcPts val="600"/>
                  </a:spcAft>
                  <a:buSzPct val="100000"/>
                  <a:buFont typeface="+mj-lt"/>
                  <a:buAutoNum type="arabicPeriod"/>
                </a:pPr>
                <a:r>
                  <a:rPr lang="en-IE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𝑐𝑚𝑎𝑥</m:t>
                        </m:r>
                      </m:sub>
                    </m:sSub>
                  </m:oMath>
                </a14:m>
                <a:r>
                  <a:rPr lang="en-IE" dirty="0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93E224-20E6-4D63-8BAC-CA35801AE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0" t="-163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0DCFB-8FCF-4F82-92C4-F2C780571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410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0E77-73C0-44DB-BCFD-90B11B0C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Novelty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652C376-5C56-45C0-8725-14759A02E54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Use linear mixed effects models in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E" dirty="0"/>
                  <a:t>,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E" dirty="0"/>
                  <a:t> and non-linear mixed effects models in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𝑐𝑚𝑎𝑥</m:t>
                        </m:r>
                      </m:sub>
                    </m:sSub>
                  </m:oMath>
                </a14:m>
                <a:r>
                  <a:rPr lang="en-IE" dirty="0"/>
                  <a:t>.</a:t>
                </a:r>
              </a:p>
              <a:p>
                <a:endParaRPr lang="en-IE" dirty="0"/>
              </a:p>
              <a:p>
                <a:r>
                  <a:rPr lang="en-IE" dirty="0"/>
                  <a:t>Capture variance due to individual differences.</a:t>
                </a:r>
              </a:p>
              <a:p>
                <a:endParaRPr lang="en-IE" dirty="0"/>
              </a:p>
              <a:p>
                <a:r>
                  <a:rPr lang="en-IE" dirty="0"/>
                  <a:t>Can use unique photosynthetic parameters for each individual.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652C376-5C56-45C0-8725-14759A02E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402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001C5-6B50-4AED-97AC-1F548A3A2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86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44AFD5-8813-4B7D-B09B-B2B46B2F59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</p:spPr>
            <p:txBody>
              <a:bodyPr/>
              <a:lstStyle/>
              <a:p>
                <a:r>
                  <a:rPr lang="en-IE" dirty="0"/>
                  <a:t>Step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44AFD5-8813-4B7D-B09B-B2B46B2F5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  <a:blipFill>
                <a:blip r:embed="rId2"/>
                <a:stretch>
                  <a:fillRect l="-2597" t="-152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E5267D-B072-4239-81CA-3F7EB1CDF2F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200" y="1191785"/>
                <a:ext cx="8521188" cy="4089600"/>
              </a:xfrm>
            </p:spPr>
            <p:txBody>
              <a:bodyPr/>
              <a:lstStyle/>
              <a:p>
                <a:r>
                  <a:rPr lang="en-IE" dirty="0"/>
                  <a:t>Use the LRC2 and LRC2-F datasets.</a:t>
                </a:r>
              </a:p>
              <a:p>
                <a:endParaRPr lang="en-IE" dirty="0"/>
              </a:p>
              <a:p>
                <a:r>
                  <a:rPr lang="en-IE" dirty="0"/>
                  <a:t>A linear model regressing net photosynthesis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𝑃𝑆𝐼𝐼</m:t>
                        </m:r>
                      </m:sub>
                    </m:sSub>
                  </m:oMath>
                </a14:m>
                <a:endParaRPr lang="en-IE" b="0" dirty="0"/>
              </a:p>
              <a:p>
                <a:endParaRPr lang="en-IE" dirty="0"/>
              </a:p>
              <a:p>
                <a:r>
                  <a:rPr lang="en-IE" dirty="0"/>
                  <a:t>Interpretation:</a:t>
                </a:r>
              </a:p>
              <a:p>
                <a:pPr lvl="1"/>
                <a:r>
                  <a:rPr lang="en-IE" dirty="0"/>
                  <a:t>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E" dirty="0"/>
                  <a:t>.</a:t>
                </a:r>
              </a:p>
              <a:p>
                <a:pPr lvl="1"/>
                <a:r>
                  <a:rPr lang="en-IE" dirty="0"/>
                  <a:t>Slope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E" dirty="0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E5267D-B072-4239-81CA-3F7EB1CDF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200" y="1191785"/>
                <a:ext cx="8521188" cy="4089600"/>
              </a:xfrm>
              <a:blipFill>
                <a:blip r:embed="rId3"/>
                <a:stretch>
                  <a:fillRect l="-1502" t="-388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96750-AC22-4BCE-8CC9-4DAF8A4D2D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43C81-1BC4-42E9-AF30-F40DDA3E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353" y="2505553"/>
            <a:ext cx="5098278" cy="36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5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3DA2-3A01-473F-95A9-07066BE2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Step 1 (ii)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5AF5-05F5-4C62-B773-157A12B0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66" y="1324238"/>
            <a:ext cx="5866667" cy="4209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C65B3-7B95-48C1-A915-25971F57A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950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4473-1E27-4473-B1EA-AA2E47CD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Step 1 (iii)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992D-4601-4200-980F-C1367007C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5B57-DA51-44F1-B403-DB28B135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66" y="1324238"/>
            <a:ext cx="5866667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23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049475-FDEB-4A0A-A0CE-152EB73F5C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</p:spPr>
            <p:txBody>
              <a:bodyPr/>
              <a:lstStyle/>
              <a:p>
                <a:r>
                  <a:rPr lang="en-IE" dirty="0"/>
                  <a:t>Step 2: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049475-FDEB-4A0A-A0CE-152EB73F5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  <a:blipFill>
                <a:blip r:embed="rId2"/>
                <a:stretch>
                  <a:fillRect l="-2597" t="-152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07C808-F4E0-4240-8B97-46E1DEDC4CB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2446" y="1191783"/>
                <a:ext cx="8521188" cy="4089600"/>
              </a:xfrm>
            </p:spPr>
            <p:txBody>
              <a:bodyPr/>
              <a:lstStyle/>
              <a:p>
                <a:r>
                  <a:rPr lang="en-IE" b="0" dirty="0"/>
                  <a:t>In this model:</a:t>
                </a:r>
                <a:endParaRPr lang="en-IE" i="1" dirty="0">
                  <a:latin typeface="Cambria Math" panose="02040503050406030204" pitchFamily="18" charset="0"/>
                </a:endParaRPr>
              </a:p>
              <a:p>
                <a:pPr marL="6969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𝑃𝑆𝐼𝐼</m:t>
                          </m:r>
                        </m:sub>
                      </m:sSub>
                    </m:oMath>
                  </m:oMathPara>
                </a14:m>
                <a:endParaRPr lang="en-IE" b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07C808-F4E0-4240-8B97-46E1DEDC4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2446" y="1191783"/>
                <a:ext cx="8521188" cy="4089600"/>
              </a:xfrm>
              <a:blipFill>
                <a:blip r:embed="rId3"/>
                <a:stretch>
                  <a:fillRect l="-1502" t="-403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DF468-F8BC-4E30-B9D7-2CFD47A31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3D68-6A3F-421F-B6D5-EA302EE5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66" y="1967705"/>
            <a:ext cx="5866667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51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ABD8E5-9D53-4D8C-B136-1D2A0F9F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09" y="1862565"/>
            <a:ext cx="5866667" cy="4209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7F0CE2-DA02-475C-938C-FE765244F7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</p:spPr>
            <p:txBody>
              <a:bodyPr/>
              <a:lstStyle/>
              <a:p>
                <a:r>
                  <a:rPr lang="en-IE" dirty="0"/>
                  <a:t>Step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7F0CE2-DA02-475C-938C-FE765244F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  <a:blipFill>
                <a:blip r:embed="rId3"/>
                <a:stretch>
                  <a:fillRect l="-2597" t="-151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DD21-B8F2-45AF-96AA-BD7A62F66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250" y="1214360"/>
            <a:ext cx="8521188" cy="4089600"/>
          </a:xfrm>
        </p:spPr>
        <p:txBody>
          <a:bodyPr/>
          <a:lstStyle/>
          <a:p>
            <a:r>
              <a:rPr lang="en-IE" dirty="0"/>
              <a:t>Use the linear part of the ACI1 and ACI2 datasets.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67657-A45A-42E1-931A-C2BF875644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5DB6B-B843-40F4-8943-7DDAD482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510" y="1862565"/>
            <a:ext cx="5866667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DF25-B3AB-4168-B29C-D4977AA9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Light response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8531-1FD7-457A-9A9D-ACFD51448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0C7D-0C59-4AF2-B8FE-B6134106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6" y="1102541"/>
            <a:ext cx="6484608" cy="46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5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37AD-7AFF-4C47-AA0F-380381D1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Step 3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AA93A1-4A3C-4268-82AD-49EB7F9249E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Using this combination of high and low Oxygen datasets, calculate:</a:t>
                </a:r>
              </a:p>
              <a:p>
                <a:endParaRPr lang="en-IE" dirty="0"/>
              </a:p>
              <a:p>
                <a:pPr marL="0" indent="0"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f>
                            <m:f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</m:e>
                          </m:d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:endParaRPr lang="en-I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IE" dirty="0"/>
                  <a:t> are the slopes for the regression of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E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/>
                  <a:t> for the low Oxygen and high Oxygen datasets respectively.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AA93A1-4A3C-4268-82AD-49EB7F924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3875" r="-114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A33-9307-4C68-A88C-480A172A4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913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3ABD76-2954-4A29-98EB-5CDE5EF882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</p:spPr>
            <p:txBody>
              <a:bodyPr/>
              <a:lstStyle/>
              <a:p>
                <a:r>
                  <a:rPr lang="en-IE" dirty="0"/>
                  <a:t>Step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3ABD76-2954-4A29-98EB-5CDE5EF88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  <a:blipFill>
                <a:blip r:embed="rId2"/>
                <a:stretch>
                  <a:fillRect l="-2597" t="-152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08D315-3C1A-46C5-95C0-F978474B172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Calculate:</a:t>
                </a:r>
              </a:p>
              <a:p>
                <a:pPr marL="0" indent="0"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num>
                        <m:den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08D315-3C1A-46C5-95C0-F978474B1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502" t="-38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2E9FC-26DB-4BB7-9E45-FC762F563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551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8E3C9-7A09-40FE-A7F8-0BD77F43FC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</p:spPr>
            <p:txBody>
              <a:bodyPr/>
              <a:lstStyle/>
              <a:p>
                <a:r>
                  <a:rPr lang="en-IE" dirty="0"/>
                  <a:t>Step 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8E3C9-7A09-40FE-A7F8-0BD77F43F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  <a:blipFill>
                <a:blip r:embed="rId2"/>
                <a:stretch>
                  <a:fillRect l="-2597" t="-152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BDBB0E-A4A3-41DA-94C3-D710F6BE26E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Calculate:</a:t>
                </a:r>
              </a:p>
              <a:p>
                <a:endParaRPr lang="en-I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+4 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+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−8 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:endParaRPr lang="en-IE" dirty="0"/>
              </a:p>
              <a:p>
                <a:r>
                  <a:rPr lang="en-IE" dirty="0"/>
                  <a:t>Expect an average value close to 0.16.</a:t>
                </a:r>
              </a:p>
              <a:p>
                <a:endParaRPr lang="en-IE" dirty="0"/>
              </a:p>
              <a:p>
                <a:r>
                  <a:rPr lang="en-IE" dirty="0"/>
                  <a:t>Use this to convert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endParaRPr lang="en-I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BDBB0E-A4A3-41DA-94C3-D710F6BE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502" t="-38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3AFB-2FDB-458D-ADDB-4DCE1AF9A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452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565B-0139-4AB2-A2F9-6DFAE413A7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</p:spPr>
            <p:txBody>
              <a:bodyPr/>
              <a:lstStyle/>
              <a:p>
                <a:r>
                  <a:rPr lang="en-IE" dirty="0"/>
                  <a:t>Step 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𝑐𝑚𝑎𝑥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F6565B-0139-4AB2-A2F9-6DFAE413A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791650"/>
              </a:xfrm>
              <a:blipFill>
                <a:blip r:embed="rId2"/>
                <a:stretch>
                  <a:fillRect l="-2597" t="-152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7EFEC-D6A9-4B64-9248-156430F38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Combining the results from all the previous steps use the </a:t>
            </a:r>
            <a:r>
              <a:rPr lang="en-IE" dirty="0" err="1"/>
              <a:t>FvCB</a:t>
            </a:r>
            <a:r>
              <a:rPr lang="en-IE" dirty="0"/>
              <a:t>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5B09B-2AB8-4C9A-8B88-F0FD3E343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369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D0DD-79E2-4941-AF09-5C3C125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Step 6 (ii)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EC9FE-A647-44B4-828A-5C52EF185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200" y="1399312"/>
            <a:ext cx="8521188" cy="4089600"/>
          </a:xfrm>
        </p:spPr>
        <p:txBody>
          <a:bodyPr/>
          <a:lstStyle/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60947-F403-440B-B22A-EF7FA5879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198F-1D56-47F0-828E-03203EAC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8" y="2674840"/>
            <a:ext cx="5357923" cy="1243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171F8-451A-4AB8-AD73-67D657ED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4" y="1899375"/>
            <a:ext cx="2731460" cy="6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C1B65-3BBF-4A1F-816B-479634A06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713" y="4212839"/>
            <a:ext cx="3564454" cy="108124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545DA96-326E-4795-9DE1-BCB8724D17CD}"/>
              </a:ext>
            </a:extLst>
          </p:cNvPr>
          <p:cNvSpPr/>
          <p:nvPr/>
        </p:nvSpPr>
        <p:spPr>
          <a:xfrm>
            <a:off x="6677247" y="5004393"/>
            <a:ext cx="2289946" cy="1366072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E0EEE3-5CF7-496F-8261-0FF743A06D5E}"/>
              </a:ext>
            </a:extLst>
          </p:cNvPr>
          <p:cNvGrpSpPr/>
          <p:nvPr/>
        </p:nvGrpSpPr>
        <p:grpSpPr>
          <a:xfrm>
            <a:off x="3459127" y="2853067"/>
            <a:ext cx="5506766" cy="2953763"/>
            <a:chOff x="3459127" y="2853067"/>
            <a:chExt cx="5506766" cy="295376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B4E317-1074-4387-8AB1-95464531F656}"/>
                </a:ext>
              </a:extLst>
            </p:cNvPr>
            <p:cNvSpPr/>
            <p:nvPr/>
          </p:nvSpPr>
          <p:spPr>
            <a:xfrm>
              <a:off x="3459127" y="3342167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EBBEC6-798C-449A-AAC3-7858E8B521B4}"/>
                </a:ext>
              </a:extLst>
            </p:cNvPr>
            <p:cNvSpPr/>
            <p:nvPr/>
          </p:nvSpPr>
          <p:spPr>
            <a:xfrm>
              <a:off x="4713771" y="2853067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1C6444-9B90-4C9F-8CA4-B9D091E704A5}"/>
                </a:ext>
              </a:extLst>
            </p:cNvPr>
            <p:cNvSpPr/>
            <p:nvPr/>
          </p:nvSpPr>
          <p:spPr>
            <a:xfrm>
              <a:off x="7021050" y="3076351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45F68E-4952-4CB9-B58B-0AF2708D2BE7}"/>
                </a:ext>
              </a:extLst>
            </p:cNvPr>
            <p:cNvSpPr/>
            <p:nvPr/>
          </p:nvSpPr>
          <p:spPr>
            <a:xfrm>
              <a:off x="4306883" y="4352263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78D90E-FB71-42A7-BB43-595D9152ADAD}"/>
                </a:ext>
              </a:extLst>
            </p:cNvPr>
            <p:cNvSpPr/>
            <p:nvPr/>
          </p:nvSpPr>
          <p:spPr>
            <a:xfrm>
              <a:off x="4006712" y="2856338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8A6374-15B2-492B-9206-BE82B1AFA4D9}"/>
                </a:ext>
              </a:extLst>
            </p:cNvPr>
            <p:cNvSpPr/>
            <p:nvPr/>
          </p:nvSpPr>
          <p:spPr>
            <a:xfrm>
              <a:off x="4783550" y="4357579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4D2FB6-90F8-45A6-9210-4DB15CB69C37}"/>
                </a:ext>
              </a:extLst>
            </p:cNvPr>
            <p:cNvSpPr/>
            <p:nvPr/>
          </p:nvSpPr>
          <p:spPr>
            <a:xfrm>
              <a:off x="3551586" y="4296118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5E8C04-2292-4654-8529-114BD3454AFC}"/>
                </a:ext>
              </a:extLst>
            </p:cNvPr>
            <p:cNvSpPr/>
            <p:nvPr/>
          </p:nvSpPr>
          <p:spPr>
            <a:xfrm>
              <a:off x="3691239" y="4819912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46F271-4FEF-4123-A5EA-1E2D83D0B7D3}"/>
                </a:ext>
              </a:extLst>
            </p:cNvPr>
            <p:cNvSpPr/>
            <p:nvPr/>
          </p:nvSpPr>
          <p:spPr>
            <a:xfrm>
              <a:off x="4593710" y="4819912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50C33A-BE8D-4D19-AA52-637143E8702C}"/>
                </a:ext>
              </a:extLst>
            </p:cNvPr>
            <p:cNvSpPr/>
            <p:nvPr/>
          </p:nvSpPr>
          <p:spPr>
            <a:xfrm>
              <a:off x="5477420" y="4570047"/>
              <a:ext cx="606054" cy="4997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I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DC88A0-62B7-4FC5-9497-95BEE5C1E18E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3352792"/>
              <a:ext cx="2438400" cy="16516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7CED72-AC70-4069-A274-BFDD89A1BB0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4065181" y="3592032"/>
              <a:ext cx="3402419" cy="14123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4EFFFB-E2D5-4444-93E1-005F0C810547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7324077" y="3576081"/>
              <a:ext cx="143523" cy="14283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804D8F-303A-4E4B-BD42-72C15C982719}"/>
                </a:ext>
              </a:extLst>
            </p:cNvPr>
            <p:cNvCxnSpPr>
              <a:cxnSpLocks/>
            </p:cNvCxnSpPr>
            <p:nvPr/>
          </p:nvCxnSpPr>
          <p:spPr>
            <a:xfrm>
              <a:off x="5389604" y="4607444"/>
              <a:ext cx="2077996" cy="3969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06CE59-44CF-4CF8-B8AA-972D83F422D2}"/>
                </a:ext>
              </a:extLst>
            </p:cNvPr>
            <p:cNvSpPr txBox="1"/>
            <p:nvPr/>
          </p:nvSpPr>
          <p:spPr>
            <a:xfrm>
              <a:off x="6675947" y="5504118"/>
              <a:ext cx="2289946" cy="302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IE" sz="1400" dirty="0">
                  <a:latin typeface="Verdana" pitchFamily="34" charset="0"/>
                </a:rPr>
                <a:t>Known.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69907E6E-9FCF-48F3-A144-3FC6BC8EB71E}"/>
              </a:ext>
            </a:extLst>
          </p:cNvPr>
          <p:cNvSpPr/>
          <p:nvPr/>
        </p:nvSpPr>
        <p:spPr>
          <a:xfrm>
            <a:off x="5351730" y="2853062"/>
            <a:ext cx="606054" cy="499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CE7577-944B-426A-A7C0-57260B8FBBC9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5654757" y="3352792"/>
            <a:ext cx="1812843" cy="16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600E35-0E7F-4923-844C-DA9B384D7776}"/>
              </a:ext>
            </a:extLst>
          </p:cNvPr>
          <p:cNvSpPr txBox="1"/>
          <p:nvPr/>
        </p:nvSpPr>
        <p:spPr>
          <a:xfrm>
            <a:off x="6678359" y="5519324"/>
            <a:ext cx="2289946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Unknown.</a:t>
            </a:r>
          </a:p>
        </p:txBody>
      </p:sp>
    </p:spTree>
    <p:extLst>
      <p:ext uri="{BB962C8B-B14F-4D97-AF65-F5344CB8AC3E}">
        <p14:creationId xmlns:p14="http://schemas.microsoft.com/office/powerpoint/2010/main" val="582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8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6300-F349-40DA-B870-21DDC98D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Step 6 (iii)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81CFAE5-CAD7-447C-9459-3FCAA9B0822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/>
                  <a:t>Estimate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𝑐𝑚𝑎𝑥</m:t>
                        </m:r>
                      </m:sub>
                    </m:sSub>
                  </m:oMath>
                </a14:m>
                <a:r>
                  <a:rPr lang="en-IE" dirty="0"/>
                  <a:t> using the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𝑛𝑙𝑚𝑒</m:t>
                    </m:r>
                  </m:oMath>
                </a14:m>
                <a:r>
                  <a:rPr lang="en-IE" dirty="0"/>
                  <a:t> function in R with </a:t>
                </a:r>
                <a:r>
                  <a:rPr lang="en-IE" dirty="0" err="1"/>
                  <a:t>FvCB</a:t>
                </a:r>
                <a:r>
                  <a:rPr lang="en-IE" dirty="0"/>
                  <a:t> as the formula.</a:t>
                </a:r>
              </a:p>
              <a:p>
                <a:endParaRPr lang="en-IE" dirty="0"/>
              </a:p>
              <a:p>
                <a:r>
                  <a:rPr lang="en-IE" dirty="0"/>
                  <a:t>Estimate for SIDE and TREATMENT fixed effects.</a:t>
                </a:r>
              </a:p>
              <a:p>
                <a:endParaRPr lang="en-IE" dirty="0"/>
              </a:p>
              <a:p>
                <a:r>
                  <a:rPr lang="en-IE" dirty="0"/>
                  <a:t>Plant ID as random effects.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81CFAE5-CAD7-447C-9459-3FCAA9B08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2" t="-402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C76E-4CAE-4D43-AA7A-F6BF76F07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297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1240-DB5D-4376-BEBC-50AEC206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Step 6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2F271-9170-4A14-8D46-1F13DB8C7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Unfortunately we have not had any of the NLME models converge.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5A771-21C6-4A58-9DEB-724DCA978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574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092D-C3DE-400F-9857-436B0DA6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64CDD-FFA8-4CBD-BF00-920897B4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Photosynthesis is a developing field.</a:t>
            </a:r>
          </a:p>
          <a:p>
            <a:endParaRPr lang="en-IE" dirty="0"/>
          </a:p>
          <a:p>
            <a:r>
              <a:rPr lang="en-IE" dirty="0"/>
              <a:t>A lack of agreement on best practice makes analysis difficult.</a:t>
            </a:r>
          </a:p>
          <a:p>
            <a:endParaRPr lang="en-IE" dirty="0"/>
          </a:p>
          <a:p>
            <a:r>
              <a:rPr lang="en-IE" dirty="0"/>
              <a:t>There is room for statisticians to have an impact.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31B1-BE50-4893-9764-812916C737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344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04611"/>
          </a:xfrm>
        </p:spPr>
        <p:txBody>
          <a:bodyPr/>
          <a:lstStyle/>
          <a:p>
            <a:r>
              <a:rPr lang="en-GB" dirty="0"/>
              <a:t>Thank you for your attention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43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DF6C-0CA0-4218-B228-CCCA9C0A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/>
              <a:t>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4A849-3E08-4B0F-B6D1-C18AD08B4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Both the ACI plot and LRC plot depict asymptotic behaviour.</a:t>
            </a:r>
          </a:p>
          <a:p>
            <a:endParaRPr lang="en-IE" dirty="0"/>
          </a:p>
          <a:p>
            <a:r>
              <a:rPr lang="en-IE" dirty="0"/>
              <a:t>This is used in the model to describe these curves.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79189-2FBA-4095-8434-F8D4A94F3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8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7948-B1A6-4156-A9C1-92A6A08D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FvCB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9F228-C02D-4BC1-8CCA-56B1E6617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200" y="1835248"/>
            <a:ext cx="8521188" cy="4257207"/>
          </a:xfrm>
        </p:spPr>
        <p:txBody>
          <a:bodyPr/>
          <a:lstStyle/>
          <a:p>
            <a:r>
              <a:rPr lang="en-IE" dirty="0"/>
              <a:t>Initially described in 1980 [2], the </a:t>
            </a:r>
            <a:r>
              <a:rPr lang="en-IE" dirty="0" err="1"/>
              <a:t>FvCB</a:t>
            </a:r>
            <a:r>
              <a:rPr lang="en-IE" dirty="0"/>
              <a:t> model is a steady state model describing photosynthesis.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This is the “simplified photosynthetic carbon reduction and photorespiratory cycles” (from [2]).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A3964-0649-4338-B9E8-FA4083E97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B4D02-A53F-4D2C-83F8-B8B2D3BB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2570746"/>
            <a:ext cx="5400675" cy="28860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C6F844-A6F1-4282-BF53-E8366C726B62}"/>
              </a:ext>
            </a:extLst>
          </p:cNvPr>
          <p:cNvSpPr/>
          <p:nvPr/>
        </p:nvSpPr>
        <p:spPr>
          <a:xfrm>
            <a:off x="890233" y="3314724"/>
            <a:ext cx="893411" cy="3240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72E2F-7B56-44B1-A146-32582D56E80E}"/>
              </a:ext>
            </a:extLst>
          </p:cNvPr>
          <p:cNvSpPr txBox="1"/>
          <p:nvPr/>
        </p:nvSpPr>
        <p:spPr>
          <a:xfrm>
            <a:off x="890233" y="3332465"/>
            <a:ext cx="893411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Rubisco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4CA523-A989-47E9-ACCF-4253A16030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783644" y="3483821"/>
            <a:ext cx="630827" cy="20813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041C00-0FF5-4C33-B6DC-FCE185FCE63A}"/>
              </a:ext>
            </a:extLst>
          </p:cNvPr>
          <p:cNvSpPr/>
          <p:nvPr/>
        </p:nvSpPr>
        <p:spPr>
          <a:xfrm>
            <a:off x="7036154" y="3406351"/>
            <a:ext cx="1814335" cy="3600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87B1E-0671-4DAE-BB31-A4BCC6126FC3}"/>
              </a:ext>
            </a:extLst>
          </p:cNvPr>
          <p:cNvSpPr txBox="1"/>
          <p:nvPr/>
        </p:nvSpPr>
        <p:spPr>
          <a:xfrm>
            <a:off x="7036154" y="3424092"/>
            <a:ext cx="1814335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Electron transport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F04E-BC2C-43F0-A417-A8FAFAB2B9F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729531" y="3483821"/>
            <a:ext cx="306623" cy="9162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D0DD-79E2-4941-AF09-5C3C125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FvCB</a:t>
            </a:r>
            <a:r>
              <a:rPr lang="en-IE" dirty="0"/>
              <a:t>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4EC9FE-A647-44B4-828A-5C52EF18545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IE" dirty="0" err="1"/>
                  <a:t>FvCB</a:t>
                </a:r>
                <a:r>
                  <a:rPr lang="en-IE" dirty="0"/>
                  <a:t> realised you could describe photosynthesis as being in one of two steady states.</a:t>
                </a:r>
              </a:p>
              <a:p>
                <a:endParaRPr lang="en-IE" dirty="0"/>
              </a:p>
              <a:p>
                <a:r>
                  <a:rPr lang="en-IE" dirty="0"/>
                  <a:t>They further assumed: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dirty="0"/>
                  <a:t> and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E" dirty="0"/>
                  <a:t> are constant across the entire leaf;</a:t>
                </a:r>
              </a:p>
              <a:p>
                <a:pPr lvl="1"/>
                <a:endParaRPr lang="en-IE" dirty="0"/>
              </a:p>
              <a:p>
                <a:pPr lvl="1"/>
                <a:r>
                  <a:rPr lang="en-IE" dirty="0"/>
                  <a:t>Equal distribution of light to all chloroplasts within the leaf.</a:t>
                </a:r>
              </a:p>
              <a:p>
                <a:pPr lvl="1"/>
                <a:endParaRPr lang="en-IE" dirty="0"/>
              </a:p>
              <a:p>
                <a:pPr lvl="1"/>
                <a:r>
                  <a:rPr lang="en-IE" dirty="0"/>
                  <a:t>We have homogenous photosynthesis across the leaf.</a:t>
                </a:r>
              </a:p>
              <a:p>
                <a:endParaRPr lang="en-I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4EC9FE-A647-44B4-828A-5C52EF185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502" t="-3875" b="-1386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60947-F403-440B-B22A-EF7FA5879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50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D0DD-79E2-4941-AF09-5C3C125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IE" dirty="0" err="1"/>
              <a:t>FvCB</a:t>
            </a:r>
            <a:r>
              <a:rPr lang="en-IE" dirty="0"/>
              <a:t>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EC9FE-A647-44B4-828A-5C52EF185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These realisations and assumptions are described in the </a:t>
            </a:r>
            <a:r>
              <a:rPr lang="en-IE" dirty="0" err="1"/>
              <a:t>FvCB</a:t>
            </a:r>
            <a:r>
              <a:rPr lang="en-IE" dirty="0"/>
              <a:t> model: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Where: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60947-F403-440B-B22A-EF7FA5879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198F-1D56-47F0-828E-03203EAC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48" y="3716837"/>
            <a:ext cx="5357923" cy="1243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171F8-451A-4AB8-AD73-67D657E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44" y="2728725"/>
            <a:ext cx="2731460" cy="61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C1B65-3BBF-4A1F-816B-479634A06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713" y="4978382"/>
            <a:ext cx="3564454" cy="108124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1B27BB-39E9-4AAC-BD19-85B608C119E5}"/>
              </a:ext>
            </a:extLst>
          </p:cNvPr>
          <p:cNvSpPr/>
          <p:nvPr/>
        </p:nvSpPr>
        <p:spPr>
          <a:xfrm>
            <a:off x="5813777" y="2776502"/>
            <a:ext cx="2731460" cy="612224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67E23-C8FF-4F45-8EAA-501EF50DF0D2}"/>
              </a:ext>
            </a:extLst>
          </p:cNvPr>
          <p:cNvSpPr txBox="1"/>
          <p:nvPr/>
        </p:nvSpPr>
        <p:spPr>
          <a:xfrm>
            <a:off x="5813777" y="2794243"/>
            <a:ext cx="2799645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Maximum rate of Rubisco activity-limited carboxylation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DF6F2C-4AA2-4C49-B475-13D3561C0D5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745592" y="3388726"/>
            <a:ext cx="1433915" cy="6983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ADF631-EBEB-4FA1-B2E6-7E0D7A0FD64C}"/>
              </a:ext>
            </a:extLst>
          </p:cNvPr>
          <p:cNvSpPr/>
          <p:nvPr/>
        </p:nvSpPr>
        <p:spPr>
          <a:xfrm>
            <a:off x="6235539" y="5060462"/>
            <a:ext cx="2731460" cy="612224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DEA7BD-5B26-4B8E-9A00-B19E45F5EE97}"/>
                  </a:ext>
                </a:extLst>
              </p:cNvPr>
              <p:cNvSpPr txBox="1"/>
              <p:nvPr/>
            </p:nvSpPr>
            <p:spPr>
              <a:xfrm>
                <a:off x="6235539" y="5078203"/>
                <a:ext cx="2799645" cy="53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IE" sz="1400" dirty="0">
                    <a:latin typeface="Verdana" pitchFamily="34" charset="0"/>
                  </a:rPr>
                  <a:t>Michaelis-Menten constant of Rubisco for </a:t>
                </a:r>
                <a14:m>
                  <m:oMath xmlns:m="http://schemas.openxmlformats.org/officeDocument/2006/math">
                    <m:r>
                      <a:rPr lang="en-IE" sz="1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E" sz="1400" dirty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DEA7BD-5B26-4B8E-9A00-B19E45F5E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39" y="5078203"/>
                <a:ext cx="2799645" cy="535724"/>
              </a:xfrm>
              <a:prstGeom prst="rect">
                <a:avLst/>
              </a:prstGeom>
              <a:blipFill>
                <a:blip r:embed="rId6"/>
                <a:stretch>
                  <a:fillRect l="-654" t="-3409" r="-218" b="-1136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38113C-1F0E-453B-8128-CD32EADA0DEB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572001" y="4843604"/>
            <a:ext cx="1663538" cy="50246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90F68A-9D76-47FF-87DD-4C448B4EA770}"/>
              </a:ext>
            </a:extLst>
          </p:cNvPr>
          <p:cNvCxnSpPr>
            <a:cxnSpLocks/>
          </p:cNvCxnSpPr>
          <p:nvPr/>
        </p:nvCxnSpPr>
        <p:spPr>
          <a:xfrm flipH="1" flipV="1">
            <a:off x="6138803" y="4797927"/>
            <a:ext cx="222373" cy="27569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9647BA-5DCC-4707-BC94-835CB0805FE6}"/>
              </a:ext>
            </a:extLst>
          </p:cNvPr>
          <p:cNvSpPr/>
          <p:nvPr/>
        </p:nvSpPr>
        <p:spPr>
          <a:xfrm>
            <a:off x="76052" y="4579117"/>
            <a:ext cx="2731460" cy="612224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3779AA-FB05-4712-8E42-33466CC36E3C}"/>
              </a:ext>
            </a:extLst>
          </p:cNvPr>
          <p:cNvSpPr txBox="1"/>
          <p:nvPr/>
        </p:nvSpPr>
        <p:spPr>
          <a:xfrm>
            <a:off x="76052" y="4596858"/>
            <a:ext cx="2799645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Electron transport rate through PSII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FD6323-120B-427E-9004-23284BEDB17C}"/>
              </a:ext>
            </a:extLst>
          </p:cNvPr>
          <p:cNvCxnSpPr>
            <a:cxnSpLocks/>
          </p:cNvCxnSpPr>
          <p:nvPr/>
        </p:nvCxnSpPr>
        <p:spPr>
          <a:xfrm>
            <a:off x="2807512" y="4853355"/>
            <a:ext cx="2170888" cy="49271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508987-77AF-4396-B03B-DB409DFBB252}"/>
              </a:ext>
            </a:extLst>
          </p:cNvPr>
          <p:cNvSpPr/>
          <p:nvPr/>
        </p:nvSpPr>
        <p:spPr>
          <a:xfrm>
            <a:off x="4795693" y="6052115"/>
            <a:ext cx="1921196" cy="3600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800A5-D1A7-4B60-BD58-CEE4D9C3C103}"/>
              </a:ext>
            </a:extLst>
          </p:cNvPr>
          <p:cNvSpPr txBox="1"/>
          <p:nvPr/>
        </p:nvSpPr>
        <p:spPr>
          <a:xfrm>
            <a:off x="4795693" y="6069856"/>
            <a:ext cx="2034085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E" sz="1400" dirty="0">
                <a:latin typeface="Verdana" pitchFamily="34" charset="0"/>
              </a:rPr>
              <a:t>Daytime respiration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E2C8F5-241A-4360-920C-F79193D513A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756291" y="5791201"/>
            <a:ext cx="0" cy="26091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67D4FFD-19D6-447D-B32E-D98D9AAE3C3F}"/>
              </a:ext>
            </a:extLst>
          </p:cNvPr>
          <p:cNvSpPr/>
          <p:nvPr/>
        </p:nvSpPr>
        <p:spPr>
          <a:xfrm>
            <a:off x="2675229" y="3292144"/>
            <a:ext cx="2731460" cy="612224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IE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2072F8-E367-4F4D-9A93-C8EC1D1A22E3}"/>
                  </a:ext>
                </a:extLst>
              </p:cNvPr>
              <p:cNvSpPr txBox="1"/>
              <p:nvPr/>
            </p:nvSpPr>
            <p:spPr>
              <a:xfrm>
                <a:off x="2675229" y="3309885"/>
                <a:ext cx="2799645" cy="53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E" sz="1400" dirty="0">
                    <a:latin typeface="Verdana" pitchFamily="34" charset="0"/>
                  </a:rPr>
                  <a:t> based </a:t>
                </a:r>
                <a14:m>
                  <m:oMath xmlns:m="http://schemas.openxmlformats.org/officeDocument/2006/math">
                    <m:r>
                      <a:rPr lang="en-IE" sz="1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E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sz="1400" dirty="0">
                    <a:latin typeface="Verdana" pitchFamily="34" charset="0"/>
                  </a:rPr>
                  <a:t> compensation point in the absence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E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IE" sz="1400" dirty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2072F8-E367-4F4D-9A93-C8EC1D1A2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229" y="3309885"/>
                <a:ext cx="2799645" cy="535724"/>
              </a:xfrm>
              <a:prstGeom prst="rect">
                <a:avLst/>
              </a:prstGeom>
              <a:blipFill>
                <a:blip r:embed="rId7"/>
                <a:stretch>
                  <a:fillRect l="-654" t="-3409" b="-102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BF95AA-9ADC-47F9-9780-6E4CB950F517}"/>
              </a:ext>
            </a:extLst>
          </p:cNvPr>
          <p:cNvCxnSpPr>
            <a:cxnSpLocks/>
          </p:cNvCxnSpPr>
          <p:nvPr/>
        </p:nvCxnSpPr>
        <p:spPr>
          <a:xfrm>
            <a:off x="4379863" y="3904369"/>
            <a:ext cx="508226" cy="18269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5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  <p:bldP spid="14" grpId="0"/>
      <p:bldP spid="22" grpId="0" animBg="1"/>
      <p:bldP spid="23" grpId="0"/>
      <p:bldP spid="28" grpId="0" animBg="1"/>
      <p:bldP spid="29" grpId="0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W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</TotalTime>
  <Words>1651</Words>
  <Application>Microsoft Office PowerPoint</Application>
  <PresentationFormat>On-screen Show (4:3)</PresentationFormat>
  <Paragraphs>421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Cambria Math</vt:lpstr>
      <vt:lpstr>Nirmala UI</vt:lpstr>
      <vt:lpstr>Verdana</vt:lpstr>
      <vt:lpstr>Wingdings</vt:lpstr>
      <vt:lpstr>WUR</vt:lpstr>
      <vt:lpstr>Colloquium MSc student</vt:lpstr>
      <vt:lpstr>Initial project</vt:lpstr>
      <vt:lpstr>ACI and Light Response curves</vt:lpstr>
      <vt:lpstr>ACI curve</vt:lpstr>
      <vt:lpstr>Light response curve</vt:lpstr>
      <vt:lpstr>Plots</vt:lpstr>
      <vt:lpstr>FvCB</vt:lpstr>
      <vt:lpstr>FvCB (ii)</vt:lpstr>
      <vt:lpstr>FvCB (iii)</vt:lpstr>
      <vt:lpstr>FvCB (iv)</vt:lpstr>
      <vt:lpstr>FvCB (vi)</vt:lpstr>
      <vt:lpstr>Data</vt:lpstr>
      <vt:lpstr>Initial position</vt:lpstr>
      <vt:lpstr>Attempt 1</vt:lpstr>
      <vt:lpstr>Attempt 1 (ii)</vt:lpstr>
      <vt:lpstr>Attempt 1 (iii)</vt:lpstr>
      <vt:lpstr>Attempt 1 (iv)</vt:lpstr>
      <vt:lpstr>Attempt 1 (v)</vt:lpstr>
      <vt:lpstr>Attempt 1 (vi)</vt:lpstr>
      <vt:lpstr>Interlude on packages</vt:lpstr>
      <vt:lpstr>Attempt 1 (vii)</vt:lpstr>
      <vt:lpstr>Call in the marines</vt:lpstr>
      <vt:lpstr>Laisk</vt:lpstr>
      <vt:lpstr>Laisk (ii)</vt:lpstr>
      <vt:lpstr>Laisk (iii)</vt:lpstr>
      <vt:lpstr>Lasik (iv)</vt:lpstr>
      <vt:lpstr>Attempt 2</vt:lpstr>
      <vt:lpstr>Attempt 2 (ii)</vt:lpstr>
      <vt:lpstr>Data problems</vt:lpstr>
      <vt:lpstr>Outline </vt:lpstr>
      <vt:lpstr>Interlighting – what’s the consequence?</vt:lpstr>
      <vt:lpstr>Smart LED lighting strategies</vt:lpstr>
      <vt:lpstr>Light coming from above and below</vt:lpstr>
      <vt:lpstr>Light coming from above only</vt:lpstr>
      <vt:lpstr>Leaf stabiliser in action</vt:lpstr>
      <vt:lpstr>Gas exchange measurements</vt:lpstr>
      <vt:lpstr>Gas exchange measurements</vt:lpstr>
      <vt:lpstr>PowerPoint Presentation</vt:lpstr>
      <vt:lpstr>PowerPoint Presentation</vt:lpstr>
      <vt:lpstr>Final datasets</vt:lpstr>
      <vt:lpstr>Attempt 3</vt:lpstr>
      <vt:lpstr>Attempt 3 (ii)</vt:lpstr>
      <vt:lpstr>Yin &amp; Struik pipeline</vt:lpstr>
      <vt:lpstr>Novelty</vt:lpstr>
      <vt:lpstr>Step 1: R_d</vt:lpstr>
      <vt:lpstr>Step 1 (ii)</vt:lpstr>
      <vt:lpstr>Step 1 (iii)</vt:lpstr>
      <vt:lpstr>Step 2: J</vt:lpstr>
      <vt:lpstr>Step 3: S_(c/o)</vt:lpstr>
      <vt:lpstr>Step 3 (ii)</vt:lpstr>
      <vt:lpstr>Step 4: Γ_∗</vt:lpstr>
      <vt:lpstr>Step 5: g_m</vt:lpstr>
      <vt:lpstr>Step 6: V_cmax</vt:lpstr>
      <vt:lpstr>Step 6 (ii)</vt:lpstr>
      <vt:lpstr>Step 6 (iii)</vt:lpstr>
      <vt:lpstr>Step 6 (iv)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Stephen Coleman</cp:lastModifiedBy>
  <cp:revision>382</cp:revision>
  <dcterms:created xsi:type="dcterms:W3CDTF">2011-09-29T08:30:03Z</dcterms:created>
  <dcterms:modified xsi:type="dcterms:W3CDTF">2019-02-01T11:53:01Z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